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96" r:id="rId2"/>
    <p:sldId id="343" r:id="rId3"/>
    <p:sldId id="344" r:id="rId4"/>
    <p:sldId id="397" r:id="rId5"/>
    <p:sldId id="360" r:id="rId6"/>
    <p:sldId id="399" r:id="rId7"/>
    <p:sldId id="351" r:id="rId8"/>
    <p:sldId id="305" r:id="rId9"/>
    <p:sldId id="337" r:id="rId10"/>
    <p:sldId id="263" r:id="rId11"/>
    <p:sldId id="380" r:id="rId12"/>
    <p:sldId id="400" r:id="rId13"/>
    <p:sldId id="267" r:id="rId14"/>
    <p:sldId id="375" r:id="rId15"/>
    <p:sldId id="377" r:id="rId16"/>
    <p:sldId id="379" r:id="rId17"/>
    <p:sldId id="315" r:id="rId18"/>
    <p:sldId id="395" r:id="rId19"/>
    <p:sldId id="398" r:id="rId20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F5F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854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31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5242F-B0CF-4F4C-A45A-29559A55B9CC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6AB1B-BBF5-4F19-9A88-F7F92AEB9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5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6BE056-428D-47B8-AFDC-30ACA5B3354F}" type="slidenum">
              <a:rPr lang="en-CA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C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95500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134100" cy="47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82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8355013" cy="38100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82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100513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113" y="1524000"/>
            <a:ext cx="41021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82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100513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10113" y="1524000"/>
            <a:ext cx="41021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10113" y="3505200"/>
            <a:ext cx="41021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82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100513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10113" y="1524000"/>
            <a:ext cx="41021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10113" y="3505200"/>
            <a:ext cx="41021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100513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113" y="1524000"/>
            <a:ext cx="41021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669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l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96200" y="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3550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WordArt 5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5638800" cy="15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800" kern="1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TURNER-FAIRBANK HIGHWAY RESEARCH CENTER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0" y="6324600"/>
            <a:ext cx="2286000" cy="5334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l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219200" y="6324600"/>
            <a:ext cx="7924800" cy="533400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l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76200" y="6400800"/>
            <a:ext cx="1143000" cy="449263"/>
            <a:chOff x="422" y="2984"/>
            <a:chExt cx="1354" cy="598"/>
          </a:xfrm>
        </p:grpSpPr>
        <p:pic>
          <p:nvPicPr>
            <p:cNvPr id="9226" name="Picture 10" descr="dotfhwa2"/>
            <p:cNvPicPr>
              <a:picLocks noChangeAspect="1" noChangeArrowheads="1"/>
            </p:cNvPicPr>
            <p:nvPr/>
          </p:nvPicPr>
          <p:blipFill>
            <a:blip r:embed="rId18" cstate="print"/>
            <a:srcRect r="74147"/>
            <a:stretch>
              <a:fillRect/>
            </a:stretch>
          </p:blipFill>
          <p:spPr bwMode="auto">
            <a:xfrm>
              <a:off x="422" y="2984"/>
              <a:ext cx="28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11" descr="dotfhwa2"/>
            <p:cNvPicPr preferRelativeResize="0"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22" y="3313"/>
              <a:ext cx="126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2"/>
            <p:cNvGrpSpPr>
              <a:grpSpLocks noChangeAspect="1"/>
            </p:cNvGrpSpPr>
            <p:nvPr/>
          </p:nvGrpSpPr>
          <p:grpSpPr bwMode="auto">
            <a:xfrm>
              <a:off x="452" y="3461"/>
              <a:ext cx="1324" cy="121"/>
              <a:chOff x="192" y="2592"/>
              <a:chExt cx="3840" cy="351"/>
            </a:xfrm>
          </p:grpSpPr>
          <p:pic>
            <p:nvPicPr>
              <p:cNvPr id="9229" name="Picture 13" descr="dotfhwa2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 l="25807" t="25751" b="38249"/>
              <a:stretch>
                <a:fillRect/>
              </a:stretch>
            </p:blipFill>
            <p:spPr bwMode="auto">
              <a:xfrm>
                <a:off x="192" y="2592"/>
                <a:ext cx="22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0" name="Picture 14" descr="dotfhwa2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 l="25224" t="60791" r="13725" b="-4559"/>
              <a:stretch>
                <a:fillRect/>
              </a:stretch>
            </p:blipFill>
            <p:spPr bwMode="auto">
              <a:xfrm>
                <a:off x="2304" y="2592"/>
                <a:ext cx="1728" cy="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>
    <p:fade/>
  </p:transition>
  <p:txStyles>
    <p:titleStyle>
      <a:lvl1pPr algn="ctr" rtl="0" eaLnBrk="1" fontAlgn="base" hangingPunct="1">
        <a:spcBef>
          <a:spcPct val="20000"/>
        </a:spcBef>
        <a:spcAft>
          <a:spcPct val="0"/>
        </a:spcAft>
        <a:buClr>
          <a:srgbClr val="84D6AD"/>
        </a:buClr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20000"/>
        </a:spcBef>
        <a:spcAft>
          <a:spcPct val="0"/>
        </a:spcAft>
        <a:buClr>
          <a:srgbClr val="84D6AD"/>
        </a:buClr>
        <a:defRPr sz="36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20000"/>
        </a:spcBef>
        <a:spcAft>
          <a:spcPct val="0"/>
        </a:spcAft>
        <a:buClr>
          <a:srgbClr val="84D6AD"/>
        </a:buClr>
        <a:defRPr sz="36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20000"/>
        </a:spcBef>
        <a:spcAft>
          <a:spcPct val="0"/>
        </a:spcAft>
        <a:buClr>
          <a:srgbClr val="84D6AD"/>
        </a:buClr>
        <a:defRPr sz="36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20000"/>
        </a:spcBef>
        <a:spcAft>
          <a:spcPct val="0"/>
        </a:spcAft>
        <a:buClr>
          <a:srgbClr val="84D6AD"/>
        </a:buClr>
        <a:defRPr sz="36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20000"/>
        </a:spcBef>
        <a:spcAft>
          <a:spcPct val="0"/>
        </a:spcAft>
        <a:buClr>
          <a:srgbClr val="84D6AD"/>
        </a:buClr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20000"/>
        </a:spcBef>
        <a:spcAft>
          <a:spcPct val="0"/>
        </a:spcAft>
        <a:buClr>
          <a:srgbClr val="84D6AD"/>
        </a:buClr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20000"/>
        </a:spcBef>
        <a:spcAft>
          <a:spcPct val="0"/>
        </a:spcAft>
        <a:buClr>
          <a:srgbClr val="84D6AD"/>
        </a:buClr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20000"/>
        </a:spcBef>
        <a:spcAft>
          <a:spcPct val="0"/>
        </a:spcAft>
        <a:buClr>
          <a:srgbClr val="84D6AD"/>
        </a:buClr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bo.gov/index?s=opportunity&amp;mode=form&amp;id=936d1c9bb2c4d5c3a155c2593c58707a&amp;tab=core&amp;tabmode=list&amp;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02361"/>
            <a:ext cx="7772400" cy="1470025"/>
          </a:xfrm>
        </p:spPr>
        <p:txBody>
          <a:bodyPr/>
          <a:lstStyle/>
          <a:p>
            <a:r>
              <a:rPr lang="en-US" dirty="0" smtClean="0"/>
              <a:t>High Recycle with WMA </a:t>
            </a:r>
            <a:br>
              <a:rPr lang="en-US" dirty="0" smtClean="0"/>
            </a:br>
            <a:r>
              <a:rPr lang="en-US" dirty="0" smtClean="0"/>
              <a:t>Fatigue Cracking Experiment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8615" y="2876248"/>
            <a:ext cx="8407021" cy="1752600"/>
          </a:xfrm>
        </p:spPr>
        <p:txBody>
          <a:bodyPr/>
          <a:lstStyle/>
          <a:p>
            <a:r>
              <a:rPr lang="en-US" dirty="0" smtClean="0"/>
              <a:t>AFD40(2)</a:t>
            </a:r>
            <a:r>
              <a:rPr lang="en-US" dirty="0" smtClean="0"/>
              <a:t> - </a:t>
            </a:r>
            <a:r>
              <a:rPr lang="en-US" dirty="0" smtClean="0"/>
              <a:t>April 11, 2013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Nelson Gibson, Ph.D., P.E.</a:t>
            </a:r>
          </a:p>
          <a:p>
            <a:r>
              <a:rPr lang="en-US" dirty="0" smtClean="0"/>
              <a:t>FHWA Office of Infrastructure R&amp;D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6611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 of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Focus on fatigue cracking, temp. controlled at 20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C                no high temperature rutting</a:t>
            </a:r>
            <a:r>
              <a:rPr lang="en-US" sz="3600" dirty="0" smtClean="0"/>
              <a:t>*</a:t>
            </a:r>
            <a:endParaRPr lang="en-US" sz="2400" dirty="0" smtClean="0"/>
          </a:p>
          <a:p>
            <a:endParaRPr lang="en-US" sz="700" dirty="0" smtClean="0"/>
          </a:p>
          <a:p>
            <a:r>
              <a:rPr lang="en-US" sz="2400" dirty="0" smtClean="0"/>
              <a:t>Three year completion</a:t>
            </a:r>
          </a:p>
          <a:p>
            <a:pPr lvl="1"/>
            <a:r>
              <a:rPr lang="en-US" sz="2000" dirty="0" smtClean="0"/>
              <a:t>2 years of loading</a:t>
            </a:r>
          </a:p>
          <a:p>
            <a:pPr lvl="1"/>
            <a:r>
              <a:rPr lang="en-US" sz="2000" dirty="0" smtClean="0"/>
              <a:t>2 ALF units allow simultaneous loading</a:t>
            </a:r>
          </a:p>
          <a:p>
            <a:endParaRPr lang="en-US" sz="700" dirty="0" smtClean="0"/>
          </a:p>
          <a:p>
            <a:r>
              <a:rPr lang="en-US" sz="2400" dirty="0" smtClean="0"/>
              <a:t>Unmodified binder for all lanes, but 2 different grades</a:t>
            </a:r>
          </a:p>
          <a:p>
            <a:endParaRPr lang="en-US" sz="700" dirty="0" smtClean="0"/>
          </a:p>
          <a:p>
            <a:r>
              <a:rPr lang="en-US" sz="2400" dirty="0" smtClean="0"/>
              <a:t>WMA Technology which does not change PG grade</a:t>
            </a:r>
          </a:p>
          <a:p>
            <a:endParaRPr lang="en-US" sz="700" dirty="0" smtClean="0"/>
          </a:p>
          <a:p>
            <a:r>
              <a:rPr lang="en-US" sz="2400" dirty="0" smtClean="0"/>
              <a:t>10 kip single wheel = 20 kip equivalent axle</a:t>
            </a:r>
          </a:p>
          <a:p>
            <a:pPr marL="0" indent="0">
              <a:buNone/>
            </a:pPr>
            <a:endParaRPr lang="en-US" sz="700" dirty="0" smtClean="0"/>
          </a:p>
          <a:p>
            <a:r>
              <a:rPr lang="en-US" sz="2400" dirty="0" smtClean="0"/>
              <a:t>4-inch total asphalt thickness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56451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6283234"/>
            <a:ext cx="9144000" cy="57476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Tonnage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Constructed Lane will Require</a:t>
            </a:r>
          </a:p>
          <a:p>
            <a:pPr marL="457200" lvl="1" indent="0">
              <a:buNone/>
            </a:pPr>
            <a:r>
              <a:rPr lang="en-US" dirty="0" smtClean="0"/>
              <a:t>    Waste					  30 Tons</a:t>
            </a:r>
          </a:p>
          <a:p>
            <a:pPr marL="457200" lvl="1" indent="0">
              <a:buNone/>
            </a:pPr>
            <a:r>
              <a:rPr lang="en-US" dirty="0" smtClean="0"/>
              <a:t>    Actual Test Lane			  50 </a:t>
            </a:r>
            <a:r>
              <a:rPr lang="en-US" dirty="0"/>
              <a:t>Tons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  </a:t>
            </a:r>
            <a:r>
              <a:rPr lang="en-US" u="sng" dirty="0" smtClean="0"/>
              <a:t> Test Strip (Parking Lot)		109 </a:t>
            </a:r>
            <a:r>
              <a:rPr lang="en-US" u="sng" dirty="0"/>
              <a:t>Tons </a:t>
            </a:r>
            <a:endParaRPr lang="en-US" u="sng" dirty="0" smtClean="0"/>
          </a:p>
          <a:p>
            <a:pPr lvl="1"/>
            <a:r>
              <a:rPr lang="en-US" dirty="0" smtClean="0"/>
              <a:t>Total Production: 			189 Tons</a:t>
            </a:r>
          </a:p>
          <a:p>
            <a:endParaRPr lang="en-US" sz="1600" dirty="0" smtClean="0"/>
          </a:p>
          <a:p>
            <a:r>
              <a:rPr lang="en-US" dirty="0" smtClean="0"/>
              <a:t>Total Mix				1890 Tons</a:t>
            </a:r>
          </a:p>
          <a:p>
            <a:r>
              <a:rPr lang="en-US" dirty="0" smtClean="0"/>
              <a:t>Total RAP Required + extra	  655 Tons</a:t>
            </a:r>
          </a:p>
          <a:p>
            <a:pPr lvl="1"/>
            <a:r>
              <a:rPr lang="en-US" dirty="0" smtClean="0"/>
              <a:t>Have contractor set aside reserved stockpile?</a:t>
            </a:r>
          </a:p>
          <a:p>
            <a:pPr lvl="1"/>
            <a:r>
              <a:rPr lang="en-US" dirty="0" smtClean="0"/>
              <a:t>About 19 </a:t>
            </a:r>
            <a:r>
              <a:rPr lang="en-US" dirty="0" err="1" smtClean="0"/>
              <a:t>ft</a:t>
            </a:r>
            <a:r>
              <a:rPr lang="en-US" dirty="0" smtClean="0"/>
              <a:t> tall &amp; 54 </a:t>
            </a:r>
            <a:r>
              <a:rPr lang="en-US" dirty="0" err="1" smtClean="0"/>
              <a:t>ft</a:t>
            </a:r>
            <a:r>
              <a:rPr lang="en-US" dirty="0" smtClean="0"/>
              <a:t> wide 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148" y="5443776"/>
            <a:ext cx="3582898" cy="127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3395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3" t="22090" r="7468" b="8457"/>
          <a:stretch/>
        </p:blipFill>
        <p:spPr>
          <a:xfrm>
            <a:off x="1910685" y="614147"/>
            <a:ext cx="4940491" cy="558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7716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98206" y="533949"/>
            <a:ext cx="991312" cy="5537349"/>
            <a:chOff x="1239140" y="610861"/>
            <a:chExt cx="991312" cy="5537349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90" r="27570"/>
            <a:stretch/>
          </p:blipFill>
          <p:spPr bwMode="auto">
            <a:xfrm>
              <a:off x="1239140" y="610861"/>
              <a:ext cx="991312" cy="5537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Oval 2"/>
            <p:cNvSpPr/>
            <p:nvPr/>
          </p:nvSpPr>
          <p:spPr bwMode="auto">
            <a:xfrm>
              <a:off x="1239140" y="4319899"/>
              <a:ext cx="457200" cy="4572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1726250" y="4319899"/>
              <a:ext cx="457200" cy="4572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743342" y="1555335"/>
              <a:ext cx="457200" cy="4572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4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286142" y="1555335"/>
              <a:ext cx="457200" cy="4572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</a:t>
              </a:r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71529" y="899160"/>
            <a:ext cx="6940684" cy="3810000"/>
          </a:xfrm>
        </p:spPr>
        <p:txBody>
          <a:bodyPr/>
          <a:lstStyle/>
          <a:p>
            <a:r>
              <a:rPr lang="en-US" dirty="0" smtClean="0"/>
              <a:t>In each Lane there are 4 Test Sites</a:t>
            </a:r>
          </a:p>
          <a:p>
            <a:endParaRPr lang="en-US" sz="800" dirty="0" smtClean="0"/>
          </a:p>
          <a:p>
            <a:r>
              <a:rPr lang="en-US" dirty="0" smtClean="0"/>
              <a:t>Current planning is </a:t>
            </a:r>
            <a:r>
              <a:rPr lang="en-US" dirty="0"/>
              <a:t>to use only 1 of </a:t>
            </a:r>
            <a:r>
              <a:rPr lang="en-US" dirty="0" smtClean="0"/>
              <a:t>4 for the “core of the experiment”</a:t>
            </a:r>
          </a:p>
          <a:p>
            <a:endParaRPr lang="en-US" sz="800" dirty="0" smtClean="0"/>
          </a:p>
          <a:p>
            <a:r>
              <a:rPr lang="en-US" dirty="0" smtClean="0"/>
              <a:t>Leave 3 other sites to explore the following at a later date…possibly?:</a:t>
            </a:r>
          </a:p>
          <a:p>
            <a:pPr lvl="1"/>
            <a:r>
              <a:rPr lang="en-US" dirty="0"/>
              <a:t>Long term aging (natural or </a:t>
            </a:r>
            <a:r>
              <a:rPr lang="en-US" dirty="0" smtClean="0"/>
              <a:t>accelerated)</a:t>
            </a:r>
          </a:p>
          <a:p>
            <a:pPr lvl="1"/>
            <a:r>
              <a:rPr lang="en-US" dirty="0" smtClean="0"/>
              <a:t>Rehab Study: How Deep Should We Mill?</a:t>
            </a:r>
          </a:p>
          <a:p>
            <a:pPr lvl="1"/>
            <a:r>
              <a:rPr lang="en-US" dirty="0" smtClean="0"/>
              <a:t>Extension of life from pavement preservation treatments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500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Rectangle 638"/>
          <p:cNvSpPr/>
          <p:nvPr/>
        </p:nvSpPr>
        <p:spPr bwMode="auto">
          <a:xfrm>
            <a:off x="0" y="26126"/>
            <a:ext cx="9144000" cy="6831874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3" t="16589" r="25772" b="10000"/>
          <a:stretch/>
        </p:blipFill>
        <p:spPr bwMode="auto">
          <a:xfrm>
            <a:off x="191589" y="26126"/>
            <a:ext cx="6357938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4979191" y="2895600"/>
            <a:ext cx="437736" cy="226227"/>
            <a:chOff x="4979191" y="2895600"/>
            <a:chExt cx="437736" cy="226227"/>
          </a:xfrm>
          <a:solidFill>
            <a:srgbClr val="00B0F0"/>
          </a:solidFill>
        </p:grpSpPr>
        <p:grpSp>
          <p:nvGrpSpPr>
            <p:cNvPr id="5" name="Group 4"/>
            <p:cNvGrpSpPr/>
            <p:nvPr/>
          </p:nvGrpSpPr>
          <p:grpSpPr>
            <a:xfrm>
              <a:off x="4979584" y="2895600"/>
              <a:ext cx="435347" cy="25807"/>
              <a:chOff x="4984346" y="2895600"/>
              <a:chExt cx="435347" cy="25807"/>
            </a:xfrm>
            <a:grpFill/>
          </p:grpSpPr>
          <p:sp>
            <p:nvSpPr>
              <p:cNvPr id="6" name="Oval 5"/>
              <p:cNvSpPr>
                <a:spLocks noChangeAspect="1"/>
              </p:cNvSpPr>
              <p:nvPr/>
            </p:nvSpPr>
            <p:spPr>
              <a:xfrm>
                <a:off x="498434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5029200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>
                <a:spLocks noChangeAspect="1"/>
              </p:cNvSpPr>
              <p:nvPr/>
            </p:nvSpPr>
            <p:spPr>
              <a:xfrm>
                <a:off x="506458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>
                <a:spLocks noChangeAspect="1"/>
              </p:cNvSpPr>
              <p:nvPr/>
            </p:nvSpPr>
            <p:spPr>
              <a:xfrm>
                <a:off x="5095931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>
                <a:spLocks noChangeAspect="1"/>
              </p:cNvSpPr>
              <p:nvPr/>
            </p:nvSpPr>
            <p:spPr>
              <a:xfrm>
                <a:off x="512991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>
                <a:spLocks noChangeAspect="1"/>
              </p:cNvSpPr>
              <p:nvPr/>
            </p:nvSpPr>
            <p:spPr>
              <a:xfrm>
                <a:off x="5161259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>
              <a:xfrm>
                <a:off x="51966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>
                <a:spLocks noChangeAspect="1"/>
              </p:cNvSpPr>
              <p:nvPr/>
            </p:nvSpPr>
            <p:spPr>
              <a:xfrm>
                <a:off x="523333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>
                <a:spLocks noChangeAspect="1"/>
              </p:cNvSpPr>
              <p:nvPr/>
            </p:nvSpPr>
            <p:spPr>
              <a:xfrm>
                <a:off x="527012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>
                <a:spLocks noChangeAspect="1"/>
              </p:cNvSpPr>
              <p:nvPr/>
            </p:nvSpPr>
            <p:spPr>
              <a:xfrm>
                <a:off x="53122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>
                <a:spLocks noChangeAspect="1"/>
              </p:cNvSpPr>
              <p:nvPr/>
            </p:nvSpPr>
            <p:spPr>
              <a:xfrm>
                <a:off x="535446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>
                <a:spLocks noChangeAspect="1"/>
              </p:cNvSpPr>
              <p:nvPr/>
            </p:nvSpPr>
            <p:spPr>
              <a:xfrm>
                <a:off x="539388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979584" y="2936469"/>
              <a:ext cx="435347" cy="25807"/>
              <a:chOff x="4984346" y="2895600"/>
              <a:chExt cx="435347" cy="25807"/>
            </a:xfrm>
            <a:grpFill/>
          </p:grpSpPr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>
                <a:off x="498434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>
              <a:xfrm>
                <a:off x="5029200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506458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>
                <a:spLocks noChangeAspect="1"/>
              </p:cNvSpPr>
              <p:nvPr/>
            </p:nvSpPr>
            <p:spPr>
              <a:xfrm>
                <a:off x="5095931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512991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>
                <a:off x="5161259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51966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>
                <a:off x="523333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>
                <a:off x="527012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53122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>
                <a:off x="535446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>
                <a:off x="539388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979191" y="2978951"/>
              <a:ext cx="435347" cy="25807"/>
              <a:chOff x="4984346" y="2895600"/>
              <a:chExt cx="435347" cy="25807"/>
            </a:xfrm>
            <a:grpFill/>
          </p:grpSpPr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>
                <a:off x="498434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>
                <a:off x="5029200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>
                <a:off x="506458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>
                <a:off x="5095931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>
                <a:off x="512991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>
                <a:off x="5161259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>
                <a:off x="51966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523333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527012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>
                <a:off x="53122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>
                <a:off x="535446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539388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979191" y="3019820"/>
              <a:ext cx="435347" cy="25807"/>
              <a:chOff x="4984346" y="2895600"/>
              <a:chExt cx="435347" cy="25807"/>
            </a:xfrm>
            <a:grpFill/>
          </p:grpSpPr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>
                <a:off x="498434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>
                <a:off x="5029200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>
                <a:off x="506458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>
                <a:off x="5095931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>
                <a:off x="512991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>
                <a:off x="5161259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51966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>
                <a:off x="523333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>
                <a:off x="527012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53122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535446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>
                <a:off x="539388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4981580" y="3055151"/>
              <a:ext cx="435347" cy="25807"/>
              <a:chOff x="4984346" y="2895600"/>
              <a:chExt cx="435347" cy="25807"/>
            </a:xfrm>
            <a:grpFill/>
          </p:grpSpPr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>
                <a:off x="498434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5029200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>
                <a:off x="506458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>
                <a:off x="5095931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>
                <a:off x="512991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>
                <a:off x="5161259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>
                <a:off x="51966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>
                <a:off x="523333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>
                <a:off x="527012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>
                <a:off x="53122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>
                <a:spLocks noChangeAspect="1"/>
              </p:cNvSpPr>
              <p:nvPr/>
            </p:nvSpPr>
            <p:spPr>
              <a:xfrm>
                <a:off x="535446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>
                <a:spLocks noChangeAspect="1"/>
              </p:cNvSpPr>
              <p:nvPr/>
            </p:nvSpPr>
            <p:spPr>
              <a:xfrm>
                <a:off x="539388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4981580" y="3096020"/>
              <a:ext cx="435347" cy="25807"/>
              <a:chOff x="4984346" y="2895600"/>
              <a:chExt cx="435347" cy="25807"/>
            </a:xfrm>
            <a:grpFill/>
          </p:grpSpPr>
          <p:sp>
            <p:nvSpPr>
              <p:cNvPr id="73" name="Oval 72"/>
              <p:cNvSpPr>
                <a:spLocks noChangeAspect="1"/>
              </p:cNvSpPr>
              <p:nvPr/>
            </p:nvSpPr>
            <p:spPr>
              <a:xfrm>
                <a:off x="498434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>
                <a:off x="5029200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>
                <a:spLocks noChangeAspect="1"/>
              </p:cNvSpPr>
              <p:nvPr/>
            </p:nvSpPr>
            <p:spPr>
              <a:xfrm>
                <a:off x="506458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5095931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>
                <a:spLocks noChangeAspect="1"/>
              </p:cNvSpPr>
              <p:nvPr/>
            </p:nvSpPr>
            <p:spPr>
              <a:xfrm>
                <a:off x="512991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>
                <a:spLocks noChangeAspect="1"/>
              </p:cNvSpPr>
              <p:nvPr/>
            </p:nvSpPr>
            <p:spPr>
              <a:xfrm>
                <a:off x="5161259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>
                <a:spLocks noChangeAspect="1"/>
              </p:cNvSpPr>
              <p:nvPr/>
            </p:nvSpPr>
            <p:spPr>
              <a:xfrm>
                <a:off x="51966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>
                <a:spLocks noChangeAspect="1"/>
              </p:cNvSpPr>
              <p:nvPr/>
            </p:nvSpPr>
            <p:spPr>
              <a:xfrm>
                <a:off x="523333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>
                <a:spLocks noChangeAspect="1"/>
              </p:cNvSpPr>
              <p:nvPr/>
            </p:nvSpPr>
            <p:spPr>
              <a:xfrm>
                <a:off x="527012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>
                <a:spLocks noChangeAspect="1"/>
              </p:cNvSpPr>
              <p:nvPr/>
            </p:nvSpPr>
            <p:spPr>
              <a:xfrm>
                <a:off x="53122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>
                <a:spLocks noChangeAspect="1"/>
              </p:cNvSpPr>
              <p:nvPr/>
            </p:nvSpPr>
            <p:spPr>
              <a:xfrm>
                <a:off x="535446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>
                <a:spLocks noChangeAspect="1"/>
              </p:cNvSpPr>
              <p:nvPr/>
            </p:nvSpPr>
            <p:spPr>
              <a:xfrm>
                <a:off x="539388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4981572" y="3131343"/>
            <a:ext cx="437736" cy="226227"/>
            <a:chOff x="4979191" y="2895600"/>
            <a:chExt cx="437736" cy="226227"/>
          </a:xfrm>
          <a:solidFill>
            <a:srgbClr val="00B0F0"/>
          </a:solidFill>
        </p:grpSpPr>
        <p:grpSp>
          <p:nvGrpSpPr>
            <p:cNvPr id="87" name="Group 86"/>
            <p:cNvGrpSpPr/>
            <p:nvPr/>
          </p:nvGrpSpPr>
          <p:grpSpPr>
            <a:xfrm>
              <a:off x="4979584" y="2895600"/>
              <a:ext cx="435347" cy="25807"/>
              <a:chOff x="4984346" y="2895600"/>
              <a:chExt cx="435347" cy="25807"/>
            </a:xfrm>
            <a:grpFill/>
          </p:grpSpPr>
          <p:sp>
            <p:nvSpPr>
              <p:cNvPr id="153" name="Oval 152"/>
              <p:cNvSpPr>
                <a:spLocks noChangeAspect="1"/>
              </p:cNvSpPr>
              <p:nvPr/>
            </p:nvSpPr>
            <p:spPr>
              <a:xfrm>
                <a:off x="498434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>
                <a:spLocks noChangeAspect="1"/>
              </p:cNvSpPr>
              <p:nvPr/>
            </p:nvSpPr>
            <p:spPr>
              <a:xfrm>
                <a:off x="5029200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>
                <a:spLocks noChangeAspect="1"/>
              </p:cNvSpPr>
              <p:nvPr/>
            </p:nvSpPr>
            <p:spPr>
              <a:xfrm>
                <a:off x="506458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>
                <a:spLocks noChangeAspect="1"/>
              </p:cNvSpPr>
              <p:nvPr/>
            </p:nvSpPr>
            <p:spPr>
              <a:xfrm>
                <a:off x="5095931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>
                <a:spLocks noChangeAspect="1"/>
              </p:cNvSpPr>
              <p:nvPr/>
            </p:nvSpPr>
            <p:spPr>
              <a:xfrm>
                <a:off x="512991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>
                <a:spLocks noChangeAspect="1"/>
              </p:cNvSpPr>
              <p:nvPr/>
            </p:nvSpPr>
            <p:spPr>
              <a:xfrm>
                <a:off x="5161259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>
                <a:spLocks noChangeAspect="1"/>
              </p:cNvSpPr>
              <p:nvPr/>
            </p:nvSpPr>
            <p:spPr>
              <a:xfrm>
                <a:off x="51966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>
                <a:spLocks noChangeAspect="1"/>
              </p:cNvSpPr>
              <p:nvPr/>
            </p:nvSpPr>
            <p:spPr>
              <a:xfrm>
                <a:off x="523333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>
                <a:spLocks noChangeAspect="1"/>
              </p:cNvSpPr>
              <p:nvPr/>
            </p:nvSpPr>
            <p:spPr>
              <a:xfrm>
                <a:off x="527012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>
                <a:spLocks noChangeAspect="1"/>
              </p:cNvSpPr>
              <p:nvPr/>
            </p:nvSpPr>
            <p:spPr>
              <a:xfrm>
                <a:off x="53122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>
                <a:spLocks noChangeAspect="1"/>
              </p:cNvSpPr>
              <p:nvPr/>
            </p:nvSpPr>
            <p:spPr>
              <a:xfrm>
                <a:off x="535446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>
                <a:spLocks noChangeAspect="1"/>
              </p:cNvSpPr>
              <p:nvPr/>
            </p:nvSpPr>
            <p:spPr>
              <a:xfrm>
                <a:off x="539388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4979584" y="2936469"/>
              <a:ext cx="435347" cy="25807"/>
              <a:chOff x="4984346" y="2895600"/>
              <a:chExt cx="435347" cy="25807"/>
            </a:xfrm>
            <a:grpFill/>
          </p:grpSpPr>
          <p:sp>
            <p:nvSpPr>
              <p:cNvPr id="141" name="Oval 140"/>
              <p:cNvSpPr>
                <a:spLocks noChangeAspect="1"/>
              </p:cNvSpPr>
              <p:nvPr/>
            </p:nvSpPr>
            <p:spPr>
              <a:xfrm>
                <a:off x="498434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>
                <a:spLocks noChangeAspect="1"/>
              </p:cNvSpPr>
              <p:nvPr/>
            </p:nvSpPr>
            <p:spPr>
              <a:xfrm>
                <a:off x="5029200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>
                <a:spLocks noChangeAspect="1"/>
              </p:cNvSpPr>
              <p:nvPr/>
            </p:nvSpPr>
            <p:spPr>
              <a:xfrm>
                <a:off x="506458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>
                <a:spLocks noChangeAspect="1"/>
              </p:cNvSpPr>
              <p:nvPr/>
            </p:nvSpPr>
            <p:spPr>
              <a:xfrm>
                <a:off x="5095931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>
                <a:spLocks noChangeAspect="1"/>
              </p:cNvSpPr>
              <p:nvPr/>
            </p:nvSpPr>
            <p:spPr>
              <a:xfrm>
                <a:off x="512991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>
                <a:spLocks noChangeAspect="1"/>
              </p:cNvSpPr>
              <p:nvPr/>
            </p:nvSpPr>
            <p:spPr>
              <a:xfrm>
                <a:off x="5161259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>
                <a:spLocks noChangeAspect="1"/>
              </p:cNvSpPr>
              <p:nvPr/>
            </p:nvSpPr>
            <p:spPr>
              <a:xfrm>
                <a:off x="51966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>
                <a:spLocks noChangeAspect="1"/>
              </p:cNvSpPr>
              <p:nvPr/>
            </p:nvSpPr>
            <p:spPr>
              <a:xfrm>
                <a:off x="523333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>
                <a:spLocks noChangeAspect="1"/>
              </p:cNvSpPr>
              <p:nvPr/>
            </p:nvSpPr>
            <p:spPr>
              <a:xfrm>
                <a:off x="527012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>
                <a:spLocks noChangeAspect="1"/>
              </p:cNvSpPr>
              <p:nvPr/>
            </p:nvSpPr>
            <p:spPr>
              <a:xfrm>
                <a:off x="53122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>
                <a:spLocks noChangeAspect="1"/>
              </p:cNvSpPr>
              <p:nvPr/>
            </p:nvSpPr>
            <p:spPr>
              <a:xfrm>
                <a:off x="535446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>
                <a:spLocks noChangeAspect="1"/>
              </p:cNvSpPr>
              <p:nvPr/>
            </p:nvSpPr>
            <p:spPr>
              <a:xfrm>
                <a:off x="539388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4979191" y="2978951"/>
              <a:ext cx="435347" cy="25807"/>
              <a:chOff x="4984346" y="2895600"/>
              <a:chExt cx="435347" cy="25807"/>
            </a:xfrm>
            <a:grpFill/>
          </p:grpSpPr>
          <p:sp>
            <p:nvSpPr>
              <p:cNvPr id="129" name="Oval 128"/>
              <p:cNvSpPr>
                <a:spLocks noChangeAspect="1"/>
              </p:cNvSpPr>
              <p:nvPr/>
            </p:nvSpPr>
            <p:spPr>
              <a:xfrm>
                <a:off x="498434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>
                <a:spLocks noChangeAspect="1"/>
              </p:cNvSpPr>
              <p:nvPr/>
            </p:nvSpPr>
            <p:spPr>
              <a:xfrm>
                <a:off x="5029200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>
                <a:spLocks noChangeAspect="1"/>
              </p:cNvSpPr>
              <p:nvPr/>
            </p:nvSpPr>
            <p:spPr>
              <a:xfrm>
                <a:off x="506458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>
                <a:spLocks noChangeAspect="1"/>
              </p:cNvSpPr>
              <p:nvPr/>
            </p:nvSpPr>
            <p:spPr>
              <a:xfrm>
                <a:off x="5095931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>
                <a:spLocks noChangeAspect="1"/>
              </p:cNvSpPr>
              <p:nvPr/>
            </p:nvSpPr>
            <p:spPr>
              <a:xfrm>
                <a:off x="512991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>
                <a:spLocks noChangeAspect="1"/>
              </p:cNvSpPr>
              <p:nvPr/>
            </p:nvSpPr>
            <p:spPr>
              <a:xfrm>
                <a:off x="5161259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>
                <a:spLocks noChangeAspect="1"/>
              </p:cNvSpPr>
              <p:nvPr/>
            </p:nvSpPr>
            <p:spPr>
              <a:xfrm>
                <a:off x="51966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>
                <a:spLocks noChangeAspect="1"/>
              </p:cNvSpPr>
              <p:nvPr/>
            </p:nvSpPr>
            <p:spPr>
              <a:xfrm>
                <a:off x="523333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>
                <a:spLocks noChangeAspect="1"/>
              </p:cNvSpPr>
              <p:nvPr/>
            </p:nvSpPr>
            <p:spPr>
              <a:xfrm>
                <a:off x="527012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>
                <a:spLocks noChangeAspect="1"/>
              </p:cNvSpPr>
              <p:nvPr/>
            </p:nvSpPr>
            <p:spPr>
              <a:xfrm>
                <a:off x="53122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>
                <a:spLocks noChangeAspect="1"/>
              </p:cNvSpPr>
              <p:nvPr/>
            </p:nvSpPr>
            <p:spPr>
              <a:xfrm>
                <a:off x="535446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>
                <a:spLocks noChangeAspect="1"/>
              </p:cNvSpPr>
              <p:nvPr/>
            </p:nvSpPr>
            <p:spPr>
              <a:xfrm>
                <a:off x="539388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4979191" y="3019820"/>
              <a:ext cx="435347" cy="25807"/>
              <a:chOff x="4984346" y="2895600"/>
              <a:chExt cx="435347" cy="25807"/>
            </a:xfrm>
            <a:grpFill/>
          </p:grpSpPr>
          <p:sp>
            <p:nvSpPr>
              <p:cNvPr id="117" name="Oval 116"/>
              <p:cNvSpPr>
                <a:spLocks noChangeAspect="1"/>
              </p:cNvSpPr>
              <p:nvPr/>
            </p:nvSpPr>
            <p:spPr>
              <a:xfrm>
                <a:off x="498434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>
                <a:spLocks noChangeAspect="1"/>
              </p:cNvSpPr>
              <p:nvPr/>
            </p:nvSpPr>
            <p:spPr>
              <a:xfrm>
                <a:off x="5029200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>
                <a:spLocks noChangeAspect="1"/>
              </p:cNvSpPr>
              <p:nvPr/>
            </p:nvSpPr>
            <p:spPr>
              <a:xfrm>
                <a:off x="506458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>
                <a:spLocks noChangeAspect="1"/>
              </p:cNvSpPr>
              <p:nvPr/>
            </p:nvSpPr>
            <p:spPr>
              <a:xfrm>
                <a:off x="5095931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>
                <a:spLocks noChangeAspect="1"/>
              </p:cNvSpPr>
              <p:nvPr/>
            </p:nvSpPr>
            <p:spPr>
              <a:xfrm>
                <a:off x="512991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>
                <a:spLocks noChangeAspect="1"/>
              </p:cNvSpPr>
              <p:nvPr/>
            </p:nvSpPr>
            <p:spPr>
              <a:xfrm>
                <a:off x="5161259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>
                <a:spLocks noChangeAspect="1"/>
              </p:cNvSpPr>
              <p:nvPr/>
            </p:nvSpPr>
            <p:spPr>
              <a:xfrm>
                <a:off x="51966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>
                <a:spLocks noChangeAspect="1"/>
              </p:cNvSpPr>
              <p:nvPr/>
            </p:nvSpPr>
            <p:spPr>
              <a:xfrm>
                <a:off x="523333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>
                <a:spLocks noChangeAspect="1"/>
              </p:cNvSpPr>
              <p:nvPr/>
            </p:nvSpPr>
            <p:spPr>
              <a:xfrm>
                <a:off x="527012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>
                <a:spLocks noChangeAspect="1"/>
              </p:cNvSpPr>
              <p:nvPr/>
            </p:nvSpPr>
            <p:spPr>
              <a:xfrm>
                <a:off x="53122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>
                <a:spLocks noChangeAspect="1"/>
              </p:cNvSpPr>
              <p:nvPr/>
            </p:nvSpPr>
            <p:spPr>
              <a:xfrm>
                <a:off x="535446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>
                <a:spLocks noChangeAspect="1"/>
              </p:cNvSpPr>
              <p:nvPr/>
            </p:nvSpPr>
            <p:spPr>
              <a:xfrm>
                <a:off x="539388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4981580" y="3055151"/>
              <a:ext cx="435347" cy="25807"/>
              <a:chOff x="4984346" y="2895600"/>
              <a:chExt cx="435347" cy="25807"/>
            </a:xfrm>
            <a:grpFill/>
          </p:grpSpPr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>
                <a:off x="498434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>
                <a:off x="5029200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>
                <a:spLocks noChangeAspect="1"/>
              </p:cNvSpPr>
              <p:nvPr/>
            </p:nvSpPr>
            <p:spPr>
              <a:xfrm>
                <a:off x="506458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>
                <a:off x="5095931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>
                <a:off x="512991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>
                <a:spLocks noChangeAspect="1"/>
              </p:cNvSpPr>
              <p:nvPr/>
            </p:nvSpPr>
            <p:spPr>
              <a:xfrm>
                <a:off x="5161259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>
                <a:spLocks noChangeAspect="1"/>
              </p:cNvSpPr>
              <p:nvPr/>
            </p:nvSpPr>
            <p:spPr>
              <a:xfrm>
                <a:off x="51966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>
                <a:off x="523333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>
                <a:off x="527012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>
                <a:spLocks noChangeAspect="1"/>
              </p:cNvSpPr>
              <p:nvPr/>
            </p:nvSpPr>
            <p:spPr>
              <a:xfrm>
                <a:off x="53122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>
                <a:spLocks noChangeAspect="1"/>
              </p:cNvSpPr>
              <p:nvPr/>
            </p:nvSpPr>
            <p:spPr>
              <a:xfrm>
                <a:off x="535446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>
                <a:spLocks noChangeAspect="1"/>
              </p:cNvSpPr>
              <p:nvPr/>
            </p:nvSpPr>
            <p:spPr>
              <a:xfrm>
                <a:off x="539388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4981580" y="3096020"/>
              <a:ext cx="435347" cy="25807"/>
              <a:chOff x="4984346" y="2895600"/>
              <a:chExt cx="435347" cy="25807"/>
            </a:xfrm>
            <a:grpFill/>
          </p:grpSpPr>
          <p:sp>
            <p:nvSpPr>
              <p:cNvPr id="93" name="Oval 92"/>
              <p:cNvSpPr>
                <a:spLocks noChangeAspect="1"/>
              </p:cNvSpPr>
              <p:nvPr/>
            </p:nvSpPr>
            <p:spPr>
              <a:xfrm>
                <a:off x="498434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>
                <a:off x="5029200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>
                <a:off x="506458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>
                <a:off x="5095931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>
                <a:off x="512991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>
                <a:spLocks noChangeAspect="1"/>
              </p:cNvSpPr>
              <p:nvPr/>
            </p:nvSpPr>
            <p:spPr>
              <a:xfrm>
                <a:off x="5161259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>
                <a:spLocks noChangeAspect="1"/>
              </p:cNvSpPr>
              <p:nvPr/>
            </p:nvSpPr>
            <p:spPr>
              <a:xfrm>
                <a:off x="51966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>
                <a:spLocks noChangeAspect="1"/>
              </p:cNvSpPr>
              <p:nvPr/>
            </p:nvSpPr>
            <p:spPr>
              <a:xfrm>
                <a:off x="523333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>
                <a:off x="527012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>
                <a:off x="53122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>
                <a:spLocks noChangeAspect="1"/>
              </p:cNvSpPr>
              <p:nvPr/>
            </p:nvSpPr>
            <p:spPr>
              <a:xfrm>
                <a:off x="535446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>
                <a:off x="539388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5" name="Group 164"/>
          <p:cNvGrpSpPr/>
          <p:nvPr/>
        </p:nvGrpSpPr>
        <p:grpSpPr>
          <a:xfrm>
            <a:off x="4972464" y="609600"/>
            <a:ext cx="437736" cy="226227"/>
            <a:chOff x="4979191" y="2895600"/>
            <a:chExt cx="437736" cy="226227"/>
          </a:xfrm>
          <a:solidFill>
            <a:srgbClr val="00B0F0"/>
          </a:solidFill>
        </p:grpSpPr>
        <p:grpSp>
          <p:nvGrpSpPr>
            <p:cNvPr id="166" name="Group 165"/>
            <p:cNvGrpSpPr/>
            <p:nvPr/>
          </p:nvGrpSpPr>
          <p:grpSpPr>
            <a:xfrm>
              <a:off x="4979584" y="2895600"/>
              <a:ext cx="435347" cy="25807"/>
              <a:chOff x="4984346" y="2895600"/>
              <a:chExt cx="435347" cy="25807"/>
            </a:xfrm>
            <a:grpFill/>
          </p:grpSpPr>
          <p:sp>
            <p:nvSpPr>
              <p:cNvPr id="232" name="Oval 231"/>
              <p:cNvSpPr>
                <a:spLocks noChangeAspect="1"/>
              </p:cNvSpPr>
              <p:nvPr/>
            </p:nvSpPr>
            <p:spPr>
              <a:xfrm>
                <a:off x="498434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Oval 232"/>
              <p:cNvSpPr>
                <a:spLocks noChangeAspect="1"/>
              </p:cNvSpPr>
              <p:nvPr/>
            </p:nvSpPr>
            <p:spPr>
              <a:xfrm>
                <a:off x="5029200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Oval 233"/>
              <p:cNvSpPr>
                <a:spLocks noChangeAspect="1"/>
              </p:cNvSpPr>
              <p:nvPr/>
            </p:nvSpPr>
            <p:spPr>
              <a:xfrm>
                <a:off x="506458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Oval 234"/>
              <p:cNvSpPr>
                <a:spLocks noChangeAspect="1"/>
              </p:cNvSpPr>
              <p:nvPr/>
            </p:nvSpPr>
            <p:spPr>
              <a:xfrm>
                <a:off x="5095931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Oval 235"/>
              <p:cNvSpPr>
                <a:spLocks noChangeAspect="1"/>
              </p:cNvSpPr>
              <p:nvPr/>
            </p:nvSpPr>
            <p:spPr>
              <a:xfrm>
                <a:off x="512991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236"/>
              <p:cNvSpPr>
                <a:spLocks noChangeAspect="1"/>
              </p:cNvSpPr>
              <p:nvPr/>
            </p:nvSpPr>
            <p:spPr>
              <a:xfrm>
                <a:off x="5161259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Oval 237"/>
              <p:cNvSpPr>
                <a:spLocks noChangeAspect="1"/>
              </p:cNvSpPr>
              <p:nvPr/>
            </p:nvSpPr>
            <p:spPr>
              <a:xfrm>
                <a:off x="51966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Oval 238"/>
              <p:cNvSpPr>
                <a:spLocks noChangeAspect="1"/>
              </p:cNvSpPr>
              <p:nvPr/>
            </p:nvSpPr>
            <p:spPr>
              <a:xfrm>
                <a:off x="523333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Oval 239"/>
              <p:cNvSpPr>
                <a:spLocks noChangeAspect="1"/>
              </p:cNvSpPr>
              <p:nvPr/>
            </p:nvSpPr>
            <p:spPr>
              <a:xfrm>
                <a:off x="527012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/>
              <p:cNvSpPr>
                <a:spLocks noChangeAspect="1"/>
              </p:cNvSpPr>
              <p:nvPr/>
            </p:nvSpPr>
            <p:spPr>
              <a:xfrm>
                <a:off x="53122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1"/>
              <p:cNvSpPr>
                <a:spLocks noChangeAspect="1"/>
              </p:cNvSpPr>
              <p:nvPr/>
            </p:nvSpPr>
            <p:spPr>
              <a:xfrm>
                <a:off x="535446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2"/>
              <p:cNvSpPr>
                <a:spLocks noChangeAspect="1"/>
              </p:cNvSpPr>
              <p:nvPr/>
            </p:nvSpPr>
            <p:spPr>
              <a:xfrm>
                <a:off x="539388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4979584" y="2936469"/>
              <a:ext cx="435347" cy="25807"/>
              <a:chOff x="4984346" y="2895600"/>
              <a:chExt cx="435347" cy="25807"/>
            </a:xfrm>
            <a:grpFill/>
          </p:grpSpPr>
          <p:sp>
            <p:nvSpPr>
              <p:cNvPr id="220" name="Oval 219"/>
              <p:cNvSpPr>
                <a:spLocks noChangeAspect="1"/>
              </p:cNvSpPr>
              <p:nvPr/>
            </p:nvSpPr>
            <p:spPr>
              <a:xfrm>
                <a:off x="498434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>
                <a:spLocks noChangeAspect="1"/>
              </p:cNvSpPr>
              <p:nvPr/>
            </p:nvSpPr>
            <p:spPr>
              <a:xfrm>
                <a:off x="5029200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Oval 221"/>
              <p:cNvSpPr>
                <a:spLocks noChangeAspect="1"/>
              </p:cNvSpPr>
              <p:nvPr/>
            </p:nvSpPr>
            <p:spPr>
              <a:xfrm>
                <a:off x="506458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/>
              <p:cNvSpPr>
                <a:spLocks noChangeAspect="1"/>
              </p:cNvSpPr>
              <p:nvPr/>
            </p:nvSpPr>
            <p:spPr>
              <a:xfrm>
                <a:off x="5095931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>
                <a:spLocks noChangeAspect="1"/>
              </p:cNvSpPr>
              <p:nvPr/>
            </p:nvSpPr>
            <p:spPr>
              <a:xfrm>
                <a:off x="512991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224"/>
              <p:cNvSpPr>
                <a:spLocks noChangeAspect="1"/>
              </p:cNvSpPr>
              <p:nvPr/>
            </p:nvSpPr>
            <p:spPr>
              <a:xfrm>
                <a:off x="5161259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Oval 225"/>
              <p:cNvSpPr>
                <a:spLocks noChangeAspect="1"/>
              </p:cNvSpPr>
              <p:nvPr/>
            </p:nvSpPr>
            <p:spPr>
              <a:xfrm>
                <a:off x="51966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>
                <a:spLocks noChangeAspect="1"/>
              </p:cNvSpPr>
              <p:nvPr/>
            </p:nvSpPr>
            <p:spPr>
              <a:xfrm>
                <a:off x="523333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/>
              <p:cNvSpPr>
                <a:spLocks noChangeAspect="1"/>
              </p:cNvSpPr>
              <p:nvPr/>
            </p:nvSpPr>
            <p:spPr>
              <a:xfrm>
                <a:off x="527012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/>
              <p:cNvSpPr>
                <a:spLocks noChangeAspect="1"/>
              </p:cNvSpPr>
              <p:nvPr/>
            </p:nvSpPr>
            <p:spPr>
              <a:xfrm>
                <a:off x="53122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/>
              <p:cNvSpPr>
                <a:spLocks noChangeAspect="1"/>
              </p:cNvSpPr>
              <p:nvPr/>
            </p:nvSpPr>
            <p:spPr>
              <a:xfrm>
                <a:off x="535446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Oval 230"/>
              <p:cNvSpPr>
                <a:spLocks noChangeAspect="1"/>
              </p:cNvSpPr>
              <p:nvPr/>
            </p:nvSpPr>
            <p:spPr>
              <a:xfrm>
                <a:off x="539388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8" name="Group 167"/>
            <p:cNvGrpSpPr/>
            <p:nvPr/>
          </p:nvGrpSpPr>
          <p:grpSpPr>
            <a:xfrm>
              <a:off x="4979191" y="2978951"/>
              <a:ext cx="435347" cy="25807"/>
              <a:chOff x="4984346" y="2895600"/>
              <a:chExt cx="435347" cy="25807"/>
            </a:xfrm>
            <a:grpFill/>
          </p:grpSpPr>
          <p:sp>
            <p:nvSpPr>
              <p:cNvPr id="208" name="Oval 207"/>
              <p:cNvSpPr>
                <a:spLocks noChangeAspect="1"/>
              </p:cNvSpPr>
              <p:nvPr/>
            </p:nvSpPr>
            <p:spPr>
              <a:xfrm>
                <a:off x="498434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Oval 208"/>
              <p:cNvSpPr>
                <a:spLocks noChangeAspect="1"/>
              </p:cNvSpPr>
              <p:nvPr/>
            </p:nvSpPr>
            <p:spPr>
              <a:xfrm>
                <a:off x="5029200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>
                <a:spLocks noChangeAspect="1"/>
              </p:cNvSpPr>
              <p:nvPr/>
            </p:nvSpPr>
            <p:spPr>
              <a:xfrm>
                <a:off x="506458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Oval 210"/>
              <p:cNvSpPr>
                <a:spLocks noChangeAspect="1"/>
              </p:cNvSpPr>
              <p:nvPr/>
            </p:nvSpPr>
            <p:spPr>
              <a:xfrm>
                <a:off x="5095931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Oval 211"/>
              <p:cNvSpPr>
                <a:spLocks noChangeAspect="1"/>
              </p:cNvSpPr>
              <p:nvPr/>
            </p:nvSpPr>
            <p:spPr>
              <a:xfrm>
                <a:off x="512991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>
                <a:spLocks noChangeAspect="1"/>
              </p:cNvSpPr>
              <p:nvPr/>
            </p:nvSpPr>
            <p:spPr>
              <a:xfrm>
                <a:off x="5161259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/>
              <p:cNvSpPr>
                <a:spLocks noChangeAspect="1"/>
              </p:cNvSpPr>
              <p:nvPr/>
            </p:nvSpPr>
            <p:spPr>
              <a:xfrm>
                <a:off x="51966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Oval 214"/>
              <p:cNvSpPr>
                <a:spLocks noChangeAspect="1"/>
              </p:cNvSpPr>
              <p:nvPr/>
            </p:nvSpPr>
            <p:spPr>
              <a:xfrm>
                <a:off x="523333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Oval 215"/>
              <p:cNvSpPr>
                <a:spLocks noChangeAspect="1"/>
              </p:cNvSpPr>
              <p:nvPr/>
            </p:nvSpPr>
            <p:spPr>
              <a:xfrm>
                <a:off x="527012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Oval 216"/>
              <p:cNvSpPr>
                <a:spLocks noChangeAspect="1"/>
              </p:cNvSpPr>
              <p:nvPr/>
            </p:nvSpPr>
            <p:spPr>
              <a:xfrm>
                <a:off x="53122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Oval 217"/>
              <p:cNvSpPr>
                <a:spLocks noChangeAspect="1"/>
              </p:cNvSpPr>
              <p:nvPr/>
            </p:nvSpPr>
            <p:spPr>
              <a:xfrm>
                <a:off x="535446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/>
              <p:cNvSpPr>
                <a:spLocks noChangeAspect="1"/>
              </p:cNvSpPr>
              <p:nvPr/>
            </p:nvSpPr>
            <p:spPr>
              <a:xfrm>
                <a:off x="539388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4979191" y="3019820"/>
              <a:ext cx="435347" cy="25807"/>
              <a:chOff x="4984346" y="2895600"/>
              <a:chExt cx="435347" cy="25807"/>
            </a:xfrm>
            <a:grpFill/>
          </p:grpSpPr>
          <p:sp>
            <p:nvSpPr>
              <p:cNvPr id="196" name="Oval 195"/>
              <p:cNvSpPr>
                <a:spLocks noChangeAspect="1"/>
              </p:cNvSpPr>
              <p:nvPr/>
            </p:nvSpPr>
            <p:spPr>
              <a:xfrm>
                <a:off x="498434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96"/>
              <p:cNvSpPr>
                <a:spLocks noChangeAspect="1"/>
              </p:cNvSpPr>
              <p:nvPr/>
            </p:nvSpPr>
            <p:spPr>
              <a:xfrm>
                <a:off x="5029200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/>
              <p:cNvSpPr>
                <a:spLocks noChangeAspect="1"/>
              </p:cNvSpPr>
              <p:nvPr/>
            </p:nvSpPr>
            <p:spPr>
              <a:xfrm>
                <a:off x="506458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/>
              <p:cNvSpPr>
                <a:spLocks noChangeAspect="1"/>
              </p:cNvSpPr>
              <p:nvPr/>
            </p:nvSpPr>
            <p:spPr>
              <a:xfrm>
                <a:off x="5095931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/>
              <p:cNvSpPr>
                <a:spLocks noChangeAspect="1"/>
              </p:cNvSpPr>
              <p:nvPr/>
            </p:nvSpPr>
            <p:spPr>
              <a:xfrm>
                <a:off x="512991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>
                <a:spLocks noChangeAspect="1"/>
              </p:cNvSpPr>
              <p:nvPr/>
            </p:nvSpPr>
            <p:spPr>
              <a:xfrm>
                <a:off x="5161259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201"/>
              <p:cNvSpPr>
                <a:spLocks noChangeAspect="1"/>
              </p:cNvSpPr>
              <p:nvPr/>
            </p:nvSpPr>
            <p:spPr>
              <a:xfrm>
                <a:off x="51966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202"/>
              <p:cNvSpPr>
                <a:spLocks noChangeAspect="1"/>
              </p:cNvSpPr>
              <p:nvPr/>
            </p:nvSpPr>
            <p:spPr>
              <a:xfrm>
                <a:off x="523333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>
                <a:spLocks noChangeAspect="1"/>
              </p:cNvSpPr>
              <p:nvPr/>
            </p:nvSpPr>
            <p:spPr>
              <a:xfrm>
                <a:off x="527012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204"/>
              <p:cNvSpPr>
                <a:spLocks noChangeAspect="1"/>
              </p:cNvSpPr>
              <p:nvPr/>
            </p:nvSpPr>
            <p:spPr>
              <a:xfrm>
                <a:off x="53122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Oval 205"/>
              <p:cNvSpPr>
                <a:spLocks noChangeAspect="1"/>
              </p:cNvSpPr>
              <p:nvPr/>
            </p:nvSpPr>
            <p:spPr>
              <a:xfrm>
                <a:off x="535446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>
                <a:spLocks noChangeAspect="1"/>
              </p:cNvSpPr>
              <p:nvPr/>
            </p:nvSpPr>
            <p:spPr>
              <a:xfrm>
                <a:off x="539388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>
              <a:off x="4981580" y="3055151"/>
              <a:ext cx="435347" cy="25807"/>
              <a:chOff x="4984346" y="2895600"/>
              <a:chExt cx="435347" cy="25807"/>
            </a:xfrm>
            <a:grpFill/>
          </p:grpSpPr>
          <p:sp>
            <p:nvSpPr>
              <p:cNvPr id="184" name="Oval 183"/>
              <p:cNvSpPr>
                <a:spLocks noChangeAspect="1"/>
              </p:cNvSpPr>
              <p:nvPr/>
            </p:nvSpPr>
            <p:spPr>
              <a:xfrm>
                <a:off x="498434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>
                <a:spLocks noChangeAspect="1"/>
              </p:cNvSpPr>
              <p:nvPr/>
            </p:nvSpPr>
            <p:spPr>
              <a:xfrm>
                <a:off x="5029200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>
                <a:spLocks noChangeAspect="1"/>
              </p:cNvSpPr>
              <p:nvPr/>
            </p:nvSpPr>
            <p:spPr>
              <a:xfrm>
                <a:off x="506458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/>
              <p:cNvSpPr>
                <a:spLocks noChangeAspect="1"/>
              </p:cNvSpPr>
              <p:nvPr/>
            </p:nvSpPr>
            <p:spPr>
              <a:xfrm>
                <a:off x="5095931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>
                <a:spLocks noChangeAspect="1"/>
              </p:cNvSpPr>
              <p:nvPr/>
            </p:nvSpPr>
            <p:spPr>
              <a:xfrm>
                <a:off x="512991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>
                <a:spLocks noChangeAspect="1"/>
              </p:cNvSpPr>
              <p:nvPr/>
            </p:nvSpPr>
            <p:spPr>
              <a:xfrm>
                <a:off x="5161259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>
                <a:spLocks noChangeAspect="1"/>
              </p:cNvSpPr>
              <p:nvPr/>
            </p:nvSpPr>
            <p:spPr>
              <a:xfrm>
                <a:off x="51966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>
                <a:spLocks noChangeAspect="1"/>
              </p:cNvSpPr>
              <p:nvPr/>
            </p:nvSpPr>
            <p:spPr>
              <a:xfrm>
                <a:off x="523333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/>
              <p:cNvSpPr>
                <a:spLocks noChangeAspect="1"/>
              </p:cNvSpPr>
              <p:nvPr/>
            </p:nvSpPr>
            <p:spPr>
              <a:xfrm>
                <a:off x="527012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/>
              <p:cNvSpPr>
                <a:spLocks noChangeAspect="1"/>
              </p:cNvSpPr>
              <p:nvPr/>
            </p:nvSpPr>
            <p:spPr>
              <a:xfrm>
                <a:off x="53122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>
                <a:spLocks noChangeAspect="1"/>
              </p:cNvSpPr>
              <p:nvPr/>
            </p:nvSpPr>
            <p:spPr>
              <a:xfrm>
                <a:off x="535446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/>
              <p:cNvSpPr>
                <a:spLocks noChangeAspect="1"/>
              </p:cNvSpPr>
              <p:nvPr/>
            </p:nvSpPr>
            <p:spPr>
              <a:xfrm>
                <a:off x="539388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4981580" y="3096020"/>
              <a:ext cx="435347" cy="25807"/>
              <a:chOff x="4984346" y="2895600"/>
              <a:chExt cx="435347" cy="25807"/>
            </a:xfrm>
            <a:grpFill/>
          </p:grpSpPr>
          <p:sp>
            <p:nvSpPr>
              <p:cNvPr id="172" name="Oval 171"/>
              <p:cNvSpPr>
                <a:spLocks noChangeAspect="1"/>
              </p:cNvSpPr>
              <p:nvPr/>
            </p:nvSpPr>
            <p:spPr>
              <a:xfrm>
                <a:off x="498434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>
                <a:spLocks noChangeAspect="1"/>
              </p:cNvSpPr>
              <p:nvPr/>
            </p:nvSpPr>
            <p:spPr>
              <a:xfrm>
                <a:off x="5029200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>
                <a:spLocks noChangeAspect="1"/>
              </p:cNvSpPr>
              <p:nvPr/>
            </p:nvSpPr>
            <p:spPr>
              <a:xfrm>
                <a:off x="506458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>
                <a:spLocks noChangeAspect="1"/>
              </p:cNvSpPr>
              <p:nvPr/>
            </p:nvSpPr>
            <p:spPr>
              <a:xfrm>
                <a:off x="5095931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>
                <a:spLocks noChangeAspect="1"/>
              </p:cNvSpPr>
              <p:nvPr/>
            </p:nvSpPr>
            <p:spPr>
              <a:xfrm>
                <a:off x="512991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/>
              <p:cNvSpPr>
                <a:spLocks noChangeAspect="1"/>
              </p:cNvSpPr>
              <p:nvPr/>
            </p:nvSpPr>
            <p:spPr>
              <a:xfrm>
                <a:off x="5161259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>
                <a:spLocks noChangeAspect="1"/>
              </p:cNvSpPr>
              <p:nvPr/>
            </p:nvSpPr>
            <p:spPr>
              <a:xfrm>
                <a:off x="51966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/>
              <p:cNvSpPr>
                <a:spLocks noChangeAspect="1"/>
              </p:cNvSpPr>
              <p:nvPr/>
            </p:nvSpPr>
            <p:spPr>
              <a:xfrm>
                <a:off x="523333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>
                <a:spLocks noChangeAspect="1"/>
              </p:cNvSpPr>
              <p:nvPr/>
            </p:nvSpPr>
            <p:spPr>
              <a:xfrm>
                <a:off x="527012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/>
              <p:cNvSpPr>
                <a:spLocks noChangeAspect="1"/>
              </p:cNvSpPr>
              <p:nvPr/>
            </p:nvSpPr>
            <p:spPr>
              <a:xfrm>
                <a:off x="53122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>
                <a:spLocks noChangeAspect="1"/>
              </p:cNvSpPr>
              <p:nvPr/>
            </p:nvSpPr>
            <p:spPr>
              <a:xfrm>
                <a:off x="535446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/>
              <p:cNvSpPr>
                <a:spLocks noChangeAspect="1"/>
              </p:cNvSpPr>
              <p:nvPr/>
            </p:nvSpPr>
            <p:spPr>
              <a:xfrm>
                <a:off x="539388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2" name="Group 401"/>
          <p:cNvGrpSpPr/>
          <p:nvPr/>
        </p:nvGrpSpPr>
        <p:grpSpPr>
          <a:xfrm>
            <a:off x="4979309" y="5943600"/>
            <a:ext cx="437736" cy="226227"/>
            <a:chOff x="4979191" y="2895600"/>
            <a:chExt cx="437736" cy="226227"/>
          </a:xfrm>
          <a:solidFill>
            <a:srgbClr val="00B0F0"/>
          </a:solidFill>
        </p:grpSpPr>
        <p:grpSp>
          <p:nvGrpSpPr>
            <p:cNvPr id="403" name="Group 402"/>
            <p:cNvGrpSpPr/>
            <p:nvPr/>
          </p:nvGrpSpPr>
          <p:grpSpPr>
            <a:xfrm>
              <a:off x="4979584" y="2895600"/>
              <a:ext cx="435347" cy="25807"/>
              <a:chOff x="4984346" y="2895600"/>
              <a:chExt cx="435347" cy="25807"/>
            </a:xfrm>
            <a:grpFill/>
          </p:grpSpPr>
          <p:sp>
            <p:nvSpPr>
              <p:cNvPr id="469" name="Oval 468"/>
              <p:cNvSpPr>
                <a:spLocks noChangeAspect="1"/>
              </p:cNvSpPr>
              <p:nvPr/>
            </p:nvSpPr>
            <p:spPr>
              <a:xfrm>
                <a:off x="498434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Oval 469"/>
              <p:cNvSpPr>
                <a:spLocks noChangeAspect="1"/>
              </p:cNvSpPr>
              <p:nvPr/>
            </p:nvSpPr>
            <p:spPr>
              <a:xfrm>
                <a:off x="5029200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/>
              <p:cNvSpPr>
                <a:spLocks noChangeAspect="1"/>
              </p:cNvSpPr>
              <p:nvPr/>
            </p:nvSpPr>
            <p:spPr>
              <a:xfrm>
                <a:off x="506458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/>
              <p:cNvSpPr>
                <a:spLocks noChangeAspect="1"/>
              </p:cNvSpPr>
              <p:nvPr/>
            </p:nvSpPr>
            <p:spPr>
              <a:xfrm>
                <a:off x="5095931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/>
              <p:cNvSpPr>
                <a:spLocks noChangeAspect="1"/>
              </p:cNvSpPr>
              <p:nvPr/>
            </p:nvSpPr>
            <p:spPr>
              <a:xfrm>
                <a:off x="512991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/>
              <p:cNvSpPr>
                <a:spLocks noChangeAspect="1"/>
              </p:cNvSpPr>
              <p:nvPr/>
            </p:nvSpPr>
            <p:spPr>
              <a:xfrm>
                <a:off x="5161259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Oval 474"/>
              <p:cNvSpPr>
                <a:spLocks noChangeAspect="1"/>
              </p:cNvSpPr>
              <p:nvPr/>
            </p:nvSpPr>
            <p:spPr>
              <a:xfrm>
                <a:off x="51966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Oval 475"/>
              <p:cNvSpPr>
                <a:spLocks noChangeAspect="1"/>
              </p:cNvSpPr>
              <p:nvPr/>
            </p:nvSpPr>
            <p:spPr>
              <a:xfrm>
                <a:off x="523333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Oval 476"/>
              <p:cNvSpPr>
                <a:spLocks noChangeAspect="1"/>
              </p:cNvSpPr>
              <p:nvPr/>
            </p:nvSpPr>
            <p:spPr>
              <a:xfrm>
                <a:off x="527012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Oval 477"/>
              <p:cNvSpPr>
                <a:spLocks noChangeAspect="1"/>
              </p:cNvSpPr>
              <p:nvPr/>
            </p:nvSpPr>
            <p:spPr>
              <a:xfrm>
                <a:off x="53122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Oval 478"/>
              <p:cNvSpPr>
                <a:spLocks noChangeAspect="1"/>
              </p:cNvSpPr>
              <p:nvPr/>
            </p:nvSpPr>
            <p:spPr>
              <a:xfrm>
                <a:off x="535446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Oval 479"/>
              <p:cNvSpPr>
                <a:spLocks noChangeAspect="1"/>
              </p:cNvSpPr>
              <p:nvPr/>
            </p:nvSpPr>
            <p:spPr>
              <a:xfrm>
                <a:off x="539388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4" name="Group 403"/>
            <p:cNvGrpSpPr/>
            <p:nvPr/>
          </p:nvGrpSpPr>
          <p:grpSpPr>
            <a:xfrm>
              <a:off x="4979584" y="2936469"/>
              <a:ext cx="435347" cy="25807"/>
              <a:chOff x="4984346" y="2895600"/>
              <a:chExt cx="435347" cy="25807"/>
            </a:xfrm>
            <a:grpFill/>
          </p:grpSpPr>
          <p:sp>
            <p:nvSpPr>
              <p:cNvPr id="457" name="Oval 456"/>
              <p:cNvSpPr>
                <a:spLocks noChangeAspect="1"/>
              </p:cNvSpPr>
              <p:nvPr/>
            </p:nvSpPr>
            <p:spPr>
              <a:xfrm>
                <a:off x="498434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Oval 457"/>
              <p:cNvSpPr>
                <a:spLocks noChangeAspect="1"/>
              </p:cNvSpPr>
              <p:nvPr/>
            </p:nvSpPr>
            <p:spPr>
              <a:xfrm>
                <a:off x="5029200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Oval 458"/>
              <p:cNvSpPr>
                <a:spLocks noChangeAspect="1"/>
              </p:cNvSpPr>
              <p:nvPr/>
            </p:nvSpPr>
            <p:spPr>
              <a:xfrm>
                <a:off x="506458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/>
              <p:cNvSpPr>
                <a:spLocks noChangeAspect="1"/>
              </p:cNvSpPr>
              <p:nvPr/>
            </p:nvSpPr>
            <p:spPr>
              <a:xfrm>
                <a:off x="5095931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/>
              <p:cNvSpPr>
                <a:spLocks noChangeAspect="1"/>
              </p:cNvSpPr>
              <p:nvPr/>
            </p:nvSpPr>
            <p:spPr>
              <a:xfrm>
                <a:off x="512991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/>
              <p:cNvSpPr>
                <a:spLocks noChangeAspect="1"/>
              </p:cNvSpPr>
              <p:nvPr/>
            </p:nvSpPr>
            <p:spPr>
              <a:xfrm>
                <a:off x="5161259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/>
              <p:cNvSpPr>
                <a:spLocks noChangeAspect="1"/>
              </p:cNvSpPr>
              <p:nvPr/>
            </p:nvSpPr>
            <p:spPr>
              <a:xfrm>
                <a:off x="51966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/>
              <p:cNvSpPr>
                <a:spLocks noChangeAspect="1"/>
              </p:cNvSpPr>
              <p:nvPr/>
            </p:nvSpPr>
            <p:spPr>
              <a:xfrm>
                <a:off x="523333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Oval 464"/>
              <p:cNvSpPr>
                <a:spLocks noChangeAspect="1"/>
              </p:cNvSpPr>
              <p:nvPr/>
            </p:nvSpPr>
            <p:spPr>
              <a:xfrm>
                <a:off x="527012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Oval 465"/>
              <p:cNvSpPr>
                <a:spLocks noChangeAspect="1"/>
              </p:cNvSpPr>
              <p:nvPr/>
            </p:nvSpPr>
            <p:spPr>
              <a:xfrm>
                <a:off x="53122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/>
              <p:cNvSpPr>
                <a:spLocks noChangeAspect="1"/>
              </p:cNvSpPr>
              <p:nvPr/>
            </p:nvSpPr>
            <p:spPr>
              <a:xfrm>
                <a:off x="535446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/>
              <p:cNvSpPr>
                <a:spLocks noChangeAspect="1"/>
              </p:cNvSpPr>
              <p:nvPr/>
            </p:nvSpPr>
            <p:spPr>
              <a:xfrm>
                <a:off x="539388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5" name="Group 404"/>
            <p:cNvGrpSpPr/>
            <p:nvPr/>
          </p:nvGrpSpPr>
          <p:grpSpPr>
            <a:xfrm>
              <a:off x="4979191" y="2978951"/>
              <a:ext cx="435347" cy="25807"/>
              <a:chOff x="4984346" y="2895600"/>
              <a:chExt cx="435347" cy="25807"/>
            </a:xfrm>
            <a:grpFill/>
          </p:grpSpPr>
          <p:sp>
            <p:nvSpPr>
              <p:cNvPr id="445" name="Oval 444"/>
              <p:cNvSpPr>
                <a:spLocks noChangeAspect="1"/>
              </p:cNvSpPr>
              <p:nvPr/>
            </p:nvSpPr>
            <p:spPr>
              <a:xfrm>
                <a:off x="498434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Oval 445"/>
              <p:cNvSpPr>
                <a:spLocks noChangeAspect="1"/>
              </p:cNvSpPr>
              <p:nvPr/>
            </p:nvSpPr>
            <p:spPr>
              <a:xfrm>
                <a:off x="5029200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Oval 446"/>
              <p:cNvSpPr>
                <a:spLocks noChangeAspect="1"/>
              </p:cNvSpPr>
              <p:nvPr/>
            </p:nvSpPr>
            <p:spPr>
              <a:xfrm>
                <a:off x="506458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47"/>
              <p:cNvSpPr>
                <a:spLocks noChangeAspect="1"/>
              </p:cNvSpPr>
              <p:nvPr/>
            </p:nvSpPr>
            <p:spPr>
              <a:xfrm>
                <a:off x="5095931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Oval 448"/>
              <p:cNvSpPr>
                <a:spLocks noChangeAspect="1"/>
              </p:cNvSpPr>
              <p:nvPr/>
            </p:nvSpPr>
            <p:spPr>
              <a:xfrm>
                <a:off x="512991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Oval 449"/>
              <p:cNvSpPr>
                <a:spLocks noChangeAspect="1"/>
              </p:cNvSpPr>
              <p:nvPr/>
            </p:nvSpPr>
            <p:spPr>
              <a:xfrm>
                <a:off x="5161259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Oval 450"/>
              <p:cNvSpPr>
                <a:spLocks noChangeAspect="1"/>
              </p:cNvSpPr>
              <p:nvPr/>
            </p:nvSpPr>
            <p:spPr>
              <a:xfrm>
                <a:off x="51966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/>
              <p:cNvSpPr>
                <a:spLocks noChangeAspect="1"/>
              </p:cNvSpPr>
              <p:nvPr/>
            </p:nvSpPr>
            <p:spPr>
              <a:xfrm>
                <a:off x="523333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/>
              <p:cNvSpPr>
                <a:spLocks noChangeAspect="1"/>
              </p:cNvSpPr>
              <p:nvPr/>
            </p:nvSpPr>
            <p:spPr>
              <a:xfrm>
                <a:off x="527012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Oval 453"/>
              <p:cNvSpPr>
                <a:spLocks noChangeAspect="1"/>
              </p:cNvSpPr>
              <p:nvPr/>
            </p:nvSpPr>
            <p:spPr>
              <a:xfrm>
                <a:off x="53122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Oval 454"/>
              <p:cNvSpPr>
                <a:spLocks noChangeAspect="1"/>
              </p:cNvSpPr>
              <p:nvPr/>
            </p:nvSpPr>
            <p:spPr>
              <a:xfrm>
                <a:off x="535446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Oval 455"/>
              <p:cNvSpPr>
                <a:spLocks noChangeAspect="1"/>
              </p:cNvSpPr>
              <p:nvPr/>
            </p:nvSpPr>
            <p:spPr>
              <a:xfrm>
                <a:off x="539388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6" name="Group 405"/>
            <p:cNvGrpSpPr/>
            <p:nvPr/>
          </p:nvGrpSpPr>
          <p:grpSpPr>
            <a:xfrm>
              <a:off x="4979191" y="3019820"/>
              <a:ext cx="435347" cy="25807"/>
              <a:chOff x="4984346" y="2895600"/>
              <a:chExt cx="435347" cy="25807"/>
            </a:xfrm>
            <a:grpFill/>
          </p:grpSpPr>
          <p:sp>
            <p:nvSpPr>
              <p:cNvPr id="433" name="Oval 432"/>
              <p:cNvSpPr>
                <a:spLocks noChangeAspect="1"/>
              </p:cNvSpPr>
              <p:nvPr/>
            </p:nvSpPr>
            <p:spPr>
              <a:xfrm>
                <a:off x="498434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/>
              <p:cNvSpPr>
                <a:spLocks noChangeAspect="1"/>
              </p:cNvSpPr>
              <p:nvPr/>
            </p:nvSpPr>
            <p:spPr>
              <a:xfrm>
                <a:off x="5029200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/>
              <p:cNvSpPr>
                <a:spLocks noChangeAspect="1"/>
              </p:cNvSpPr>
              <p:nvPr/>
            </p:nvSpPr>
            <p:spPr>
              <a:xfrm>
                <a:off x="506458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/>
              <p:cNvSpPr>
                <a:spLocks noChangeAspect="1"/>
              </p:cNvSpPr>
              <p:nvPr/>
            </p:nvSpPr>
            <p:spPr>
              <a:xfrm>
                <a:off x="5095931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/>
              <p:cNvSpPr>
                <a:spLocks noChangeAspect="1"/>
              </p:cNvSpPr>
              <p:nvPr/>
            </p:nvSpPr>
            <p:spPr>
              <a:xfrm>
                <a:off x="512991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Oval 437"/>
              <p:cNvSpPr>
                <a:spLocks noChangeAspect="1"/>
              </p:cNvSpPr>
              <p:nvPr/>
            </p:nvSpPr>
            <p:spPr>
              <a:xfrm>
                <a:off x="5161259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Oval 438"/>
              <p:cNvSpPr>
                <a:spLocks noChangeAspect="1"/>
              </p:cNvSpPr>
              <p:nvPr/>
            </p:nvSpPr>
            <p:spPr>
              <a:xfrm>
                <a:off x="51966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Oval 439"/>
              <p:cNvSpPr>
                <a:spLocks noChangeAspect="1"/>
              </p:cNvSpPr>
              <p:nvPr/>
            </p:nvSpPr>
            <p:spPr>
              <a:xfrm>
                <a:off x="523333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Oval 440"/>
              <p:cNvSpPr>
                <a:spLocks noChangeAspect="1"/>
              </p:cNvSpPr>
              <p:nvPr/>
            </p:nvSpPr>
            <p:spPr>
              <a:xfrm>
                <a:off x="527012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Oval 441"/>
              <p:cNvSpPr>
                <a:spLocks noChangeAspect="1"/>
              </p:cNvSpPr>
              <p:nvPr/>
            </p:nvSpPr>
            <p:spPr>
              <a:xfrm>
                <a:off x="53122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Oval 442"/>
              <p:cNvSpPr>
                <a:spLocks noChangeAspect="1"/>
              </p:cNvSpPr>
              <p:nvPr/>
            </p:nvSpPr>
            <p:spPr>
              <a:xfrm>
                <a:off x="535446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/>
              <p:cNvSpPr>
                <a:spLocks noChangeAspect="1"/>
              </p:cNvSpPr>
              <p:nvPr/>
            </p:nvSpPr>
            <p:spPr>
              <a:xfrm>
                <a:off x="539388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7" name="Group 406"/>
            <p:cNvGrpSpPr/>
            <p:nvPr/>
          </p:nvGrpSpPr>
          <p:grpSpPr>
            <a:xfrm>
              <a:off x="4981580" y="3055151"/>
              <a:ext cx="435347" cy="25807"/>
              <a:chOff x="4984346" y="2895600"/>
              <a:chExt cx="435347" cy="25807"/>
            </a:xfrm>
            <a:grpFill/>
          </p:grpSpPr>
          <p:sp>
            <p:nvSpPr>
              <p:cNvPr id="421" name="Oval 420"/>
              <p:cNvSpPr>
                <a:spLocks noChangeAspect="1"/>
              </p:cNvSpPr>
              <p:nvPr/>
            </p:nvSpPr>
            <p:spPr>
              <a:xfrm>
                <a:off x="498434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Oval 421"/>
              <p:cNvSpPr>
                <a:spLocks noChangeAspect="1"/>
              </p:cNvSpPr>
              <p:nvPr/>
            </p:nvSpPr>
            <p:spPr>
              <a:xfrm>
                <a:off x="5029200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/>
              <p:cNvSpPr>
                <a:spLocks noChangeAspect="1"/>
              </p:cNvSpPr>
              <p:nvPr/>
            </p:nvSpPr>
            <p:spPr>
              <a:xfrm>
                <a:off x="506458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Oval 423"/>
              <p:cNvSpPr>
                <a:spLocks noChangeAspect="1"/>
              </p:cNvSpPr>
              <p:nvPr/>
            </p:nvSpPr>
            <p:spPr>
              <a:xfrm>
                <a:off x="5095931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Oval 424"/>
              <p:cNvSpPr>
                <a:spLocks noChangeAspect="1"/>
              </p:cNvSpPr>
              <p:nvPr/>
            </p:nvSpPr>
            <p:spPr>
              <a:xfrm>
                <a:off x="512991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/>
              <p:cNvSpPr>
                <a:spLocks noChangeAspect="1"/>
              </p:cNvSpPr>
              <p:nvPr/>
            </p:nvSpPr>
            <p:spPr>
              <a:xfrm>
                <a:off x="5161259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/>
              <p:cNvSpPr>
                <a:spLocks noChangeAspect="1"/>
              </p:cNvSpPr>
              <p:nvPr/>
            </p:nvSpPr>
            <p:spPr>
              <a:xfrm>
                <a:off x="51966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Oval 427"/>
              <p:cNvSpPr>
                <a:spLocks noChangeAspect="1"/>
              </p:cNvSpPr>
              <p:nvPr/>
            </p:nvSpPr>
            <p:spPr>
              <a:xfrm>
                <a:off x="523333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Oval 428"/>
              <p:cNvSpPr>
                <a:spLocks noChangeAspect="1"/>
              </p:cNvSpPr>
              <p:nvPr/>
            </p:nvSpPr>
            <p:spPr>
              <a:xfrm>
                <a:off x="527012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Oval 429"/>
              <p:cNvSpPr>
                <a:spLocks noChangeAspect="1"/>
              </p:cNvSpPr>
              <p:nvPr/>
            </p:nvSpPr>
            <p:spPr>
              <a:xfrm>
                <a:off x="53122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Oval 430"/>
              <p:cNvSpPr>
                <a:spLocks noChangeAspect="1"/>
              </p:cNvSpPr>
              <p:nvPr/>
            </p:nvSpPr>
            <p:spPr>
              <a:xfrm>
                <a:off x="535446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Oval 431"/>
              <p:cNvSpPr>
                <a:spLocks noChangeAspect="1"/>
              </p:cNvSpPr>
              <p:nvPr/>
            </p:nvSpPr>
            <p:spPr>
              <a:xfrm>
                <a:off x="539388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8" name="Group 407"/>
            <p:cNvGrpSpPr/>
            <p:nvPr/>
          </p:nvGrpSpPr>
          <p:grpSpPr>
            <a:xfrm>
              <a:off x="4981580" y="3096020"/>
              <a:ext cx="435347" cy="25807"/>
              <a:chOff x="4984346" y="2895600"/>
              <a:chExt cx="435347" cy="25807"/>
            </a:xfrm>
            <a:grpFill/>
          </p:grpSpPr>
          <p:sp>
            <p:nvSpPr>
              <p:cNvPr id="409" name="Oval 408"/>
              <p:cNvSpPr>
                <a:spLocks noChangeAspect="1"/>
              </p:cNvSpPr>
              <p:nvPr/>
            </p:nvSpPr>
            <p:spPr>
              <a:xfrm>
                <a:off x="498434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Oval 409"/>
              <p:cNvSpPr>
                <a:spLocks noChangeAspect="1"/>
              </p:cNvSpPr>
              <p:nvPr/>
            </p:nvSpPr>
            <p:spPr>
              <a:xfrm>
                <a:off x="5029200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Oval 410"/>
              <p:cNvSpPr>
                <a:spLocks noChangeAspect="1"/>
              </p:cNvSpPr>
              <p:nvPr/>
            </p:nvSpPr>
            <p:spPr>
              <a:xfrm>
                <a:off x="506458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Oval 411"/>
              <p:cNvSpPr>
                <a:spLocks noChangeAspect="1"/>
              </p:cNvSpPr>
              <p:nvPr/>
            </p:nvSpPr>
            <p:spPr>
              <a:xfrm>
                <a:off x="5095931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412"/>
              <p:cNvSpPr>
                <a:spLocks noChangeAspect="1"/>
              </p:cNvSpPr>
              <p:nvPr/>
            </p:nvSpPr>
            <p:spPr>
              <a:xfrm>
                <a:off x="512991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Oval 413"/>
              <p:cNvSpPr>
                <a:spLocks noChangeAspect="1"/>
              </p:cNvSpPr>
              <p:nvPr/>
            </p:nvSpPr>
            <p:spPr>
              <a:xfrm>
                <a:off x="5161259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Oval 414"/>
              <p:cNvSpPr>
                <a:spLocks noChangeAspect="1"/>
              </p:cNvSpPr>
              <p:nvPr/>
            </p:nvSpPr>
            <p:spPr>
              <a:xfrm>
                <a:off x="51966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Oval 415"/>
              <p:cNvSpPr>
                <a:spLocks noChangeAspect="1"/>
              </p:cNvSpPr>
              <p:nvPr/>
            </p:nvSpPr>
            <p:spPr>
              <a:xfrm>
                <a:off x="523333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Oval 416"/>
              <p:cNvSpPr>
                <a:spLocks noChangeAspect="1"/>
              </p:cNvSpPr>
              <p:nvPr/>
            </p:nvSpPr>
            <p:spPr>
              <a:xfrm>
                <a:off x="527012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/>
              <p:cNvSpPr>
                <a:spLocks noChangeAspect="1"/>
              </p:cNvSpPr>
              <p:nvPr/>
            </p:nvSpPr>
            <p:spPr>
              <a:xfrm>
                <a:off x="53122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/>
              <p:cNvSpPr>
                <a:spLocks noChangeAspect="1"/>
              </p:cNvSpPr>
              <p:nvPr/>
            </p:nvSpPr>
            <p:spPr>
              <a:xfrm>
                <a:off x="535446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/>
              <p:cNvSpPr>
                <a:spLocks noChangeAspect="1"/>
              </p:cNvSpPr>
              <p:nvPr/>
            </p:nvSpPr>
            <p:spPr>
              <a:xfrm>
                <a:off x="539388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1" name="Group 480"/>
          <p:cNvGrpSpPr/>
          <p:nvPr/>
        </p:nvGrpSpPr>
        <p:grpSpPr>
          <a:xfrm>
            <a:off x="4946657" y="5461457"/>
            <a:ext cx="437736" cy="226227"/>
            <a:chOff x="4979191" y="2895600"/>
            <a:chExt cx="437736" cy="226227"/>
          </a:xfrm>
          <a:solidFill>
            <a:srgbClr val="00B0F0"/>
          </a:solidFill>
        </p:grpSpPr>
        <p:grpSp>
          <p:nvGrpSpPr>
            <p:cNvPr id="482" name="Group 481"/>
            <p:cNvGrpSpPr/>
            <p:nvPr/>
          </p:nvGrpSpPr>
          <p:grpSpPr>
            <a:xfrm>
              <a:off x="4979584" y="2895600"/>
              <a:ext cx="435347" cy="25807"/>
              <a:chOff x="4984346" y="2895600"/>
              <a:chExt cx="435347" cy="25807"/>
            </a:xfrm>
            <a:grpFill/>
          </p:grpSpPr>
          <p:sp>
            <p:nvSpPr>
              <p:cNvPr id="548" name="Oval 547"/>
              <p:cNvSpPr>
                <a:spLocks noChangeAspect="1"/>
              </p:cNvSpPr>
              <p:nvPr/>
            </p:nvSpPr>
            <p:spPr>
              <a:xfrm>
                <a:off x="498434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Oval 548"/>
              <p:cNvSpPr>
                <a:spLocks noChangeAspect="1"/>
              </p:cNvSpPr>
              <p:nvPr/>
            </p:nvSpPr>
            <p:spPr>
              <a:xfrm>
                <a:off x="5029200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Oval 549"/>
              <p:cNvSpPr>
                <a:spLocks noChangeAspect="1"/>
              </p:cNvSpPr>
              <p:nvPr/>
            </p:nvSpPr>
            <p:spPr>
              <a:xfrm>
                <a:off x="506458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Oval 550"/>
              <p:cNvSpPr>
                <a:spLocks noChangeAspect="1"/>
              </p:cNvSpPr>
              <p:nvPr/>
            </p:nvSpPr>
            <p:spPr>
              <a:xfrm>
                <a:off x="5095931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Oval 551"/>
              <p:cNvSpPr>
                <a:spLocks noChangeAspect="1"/>
              </p:cNvSpPr>
              <p:nvPr/>
            </p:nvSpPr>
            <p:spPr>
              <a:xfrm>
                <a:off x="512991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Oval 552"/>
              <p:cNvSpPr>
                <a:spLocks noChangeAspect="1"/>
              </p:cNvSpPr>
              <p:nvPr/>
            </p:nvSpPr>
            <p:spPr>
              <a:xfrm>
                <a:off x="5161259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Oval 553"/>
              <p:cNvSpPr>
                <a:spLocks noChangeAspect="1"/>
              </p:cNvSpPr>
              <p:nvPr/>
            </p:nvSpPr>
            <p:spPr>
              <a:xfrm>
                <a:off x="51966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Oval 554"/>
              <p:cNvSpPr>
                <a:spLocks noChangeAspect="1"/>
              </p:cNvSpPr>
              <p:nvPr/>
            </p:nvSpPr>
            <p:spPr>
              <a:xfrm>
                <a:off x="523333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Oval 555"/>
              <p:cNvSpPr>
                <a:spLocks noChangeAspect="1"/>
              </p:cNvSpPr>
              <p:nvPr/>
            </p:nvSpPr>
            <p:spPr>
              <a:xfrm>
                <a:off x="527012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Oval 556"/>
              <p:cNvSpPr>
                <a:spLocks noChangeAspect="1"/>
              </p:cNvSpPr>
              <p:nvPr/>
            </p:nvSpPr>
            <p:spPr>
              <a:xfrm>
                <a:off x="53122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8" name="Oval 557"/>
              <p:cNvSpPr>
                <a:spLocks noChangeAspect="1"/>
              </p:cNvSpPr>
              <p:nvPr/>
            </p:nvSpPr>
            <p:spPr>
              <a:xfrm>
                <a:off x="535446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Oval 558"/>
              <p:cNvSpPr>
                <a:spLocks noChangeAspect="1"/>
              </p:cNvSpPr>
              <p:nvPr/>
            </p:nvSpPr>
            <p:spPr>
              <a:xfrm>
                <a:off x="539388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3" name="Group 482"/>
            <p:cNvGrpSpPr/>
            <p:nvPr/>
          </p:nvGrpSpPr>
          <p:grpSpPr>
            <a:xfrm>
              <a:off x="4979584" y="2936469"/>
              <a:ext cx="435347" cy="25807"/>
              <a:chOff x="4984346" y="2895600"/>
              <a:chExt cx="435347" cy="25807"/>
            </a:xfrm>
            <a:grpFill/>
          </p:grpSpPr>
          <p:sp>
            <p:nvSpPr>
              <p:cNvPr id="536" name="Oval 535"/>
              <p:cNvSpPr>
                <a:spLocks noChangeAspect="1"/>
              </p:cNvSpPr>
              <p:nvPr/>
            </p:nvSpPr>
            <p:spPr>
              <a:xfrm>
                <a:off x="498434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Oval 536"/>
              <p:cNvSpPr>
                <a:spLocks noChangeAspect="1"/>
              </p:cNvSpPr>
              <p:nvPr/>
            </p:nvSpPr>
            <p:spPr>
              <a:xfrm>
                <a:off x="5029200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Oval 537"/>
              <p:cNvSpPr>
                <a:spLocks noChangeAspect="1"/>
              </p:cNvSpPr>
              <p:nvPr/>
            </p:nvSpPr>
            <p:spPr>
              <a:xfrm>
                <a:off x="506458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Oval 538"/>
              <p:cNvSpPr>
                <a:spLocks noChangeAspect="1"/>
              </p:cNvSpPr>
              <p:nvPr/>
            </p:nvSpPr>
            <p:spPr>
              <a:xfrm>
                <a:off x="5095931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Oval 539"/>
              <p:cNvSpPr>
                <a:spLocks noChangeAspect="1"/>
              </p:cNvSpPr>
              <p:nvPr/>
            </p:nvSpPr>
            <p:spPr>
              <a:xfrm>
                <a:off x="512991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Oval 540"/>
              <p:cNvSpPr>
                <a:spLocks noChangeAspect="1"/>
              </p:cNvSpPr>
              <p:nvPr/>
            </p:nvSpPr>
            <p:spPr>
              <a:xfrm>
                <a:off x="5161259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Oval 541"/>
              <p:cNvSpPr>
                <a:spLocks noChangeAspect="1"/>
              </p:cNvSpPr>
              <p:nvPr/>
            </p:nvSpPr>
            <p:spPr>
              <a:xfrm>
                <a:off x="51966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Oval 542"/>
              <p:cNvSpPr>
                <a:spLocks noChangeAspect="1"/>
              </p:cNvSpPr>
              <p:nvPr/>
            </p:nvSpPr>
            <p:spPr>
              <a:xfrm>
                <a:off x="523333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Oval 543"/>
              <p:cNvSpPr>
                <a:spLocks noChangeAspect="1"/>
              </p:cNvSpPr>
              <p:nvPr/>
            </p:nvSpPr>
            <p:spPr>
              <a:xfrm>
                <a:off x="527012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Oval 544"/>
              <p:cNvSpPr>
                <a:spLocks noChangeAspect="1"/>
              </p:cNvSpPr>
              <p:nvPr/>
            </p:nvSpPr>
            <p:spPr>
              <a:xfrm>
                <a:off x="53122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Oval 545"/>
              <p:cNvSpPr>
                <a:spLocks noChangeAspect="1"/>
              </p:cNvSpPr>
              <p:nvPr/>
            </p:nvSpPr>
            <p:spPr>
              <a:xfrm>
                <a:off x="535446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Oval 546"/>
              <p:cNvSpPr>
                <a:spLocks noChangeAspect="1"/>
              </p:cNvSpPr>
              <p:nvPr/>
            </p:nvSpPr>
            <p:spPr>
              <a:xfrm>
                <a:off x="539388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4" name="Group 483"/>
            <p:cNvGrpSpPr/>
            <p:nvPr/>
          </p:nvGrpSpPr>
          <p:grpSpPr>
            <a:xfrm>
              <a:off x="4979191" y="2978951"/>
              <a:ext cx="435347" cy="25807"/>
              <a:chOff x="4984346" y="2895600"/>
              <a:chExt cx="435347" cy="25807"/>
            </a:xfrm>
            <a:grpFill/>
          </p:grpSpPr>
          <p:sp>
            <p:nvSpPr>
              <p:cNvPr id="524" name="Oval 523"/>
              <p:cNvSpPr>
                <a:spLocks noChangeAspect="1"/>
              </p:cNvSpPr>
              <p:nvPr/>
            </p:nvSpPr>
            <p:spPr>
              <a:xfrm>
                <a:off x="498434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Oval 524"/>
              <p:cNvSpPr>
                <a:spLocks noChangeAspect="1"/>
              </p:cNvSpPr>
              <p:nvPr/>
            </p:nvSpPr>
            <p:spPr>
              <a:xfrm>
                <a:off x="5029200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Oval 525"/>
              <p:cNvSpPr>
                <a:spLocks noChangeAspect="1"/>
              </p:cNvSpPr>
              <p:nvPr/>
            </p:nvSpPr>
            <p:spPr>
              <a:xfrm>
                <a:off x="506458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Oval 526"/>
              <p:cNvSpPr>
                <a:spLocks noChangeAspect="1"/>
              </p:cNvSpPr>
              <p:nvPr/>
            </p:nvSpPr>
            <p:spPr>
              <a:xfrm>
                <a:off x="5095931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Oval 527"/>
              <p:cNvSpPr>
                <a:spLocks noChangeAspect="1"/>
              </p:cNvSpPr>
              <p:nvPr/>
            </p:nvSpPr>
            <p:spPr>
              <a:xfrm>
                <a:off x="512991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Oval 528"/>
              <p:cNvSpPr>
                <a:spLocks noChangeAspect="1"/>
              </p:cNvSpPr>
              <p:nvPr/>
            </p:nvSpPr>
            <p:spPr>
              <a:xfrm>
                <a:off x="5161259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Oval 529"/>
              <p:cNvSpPr>
                <a:spLocks noChangeAspect="1"/>
              </p:cNvSpPr>
              <p:nvPr/>
            </p:nvSpPr>
            <p:spPr>
              <a:xfrm>
                <a:off x="51966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Oval 530"/>
              <p:cNvSpPr>
                <a:spLocks noChangeAspect="1"/>
              </p:cNvSpPr>
              <p:nvPr/>
            </p:nvSpPr>
            <p:spPr>
              <a:xfrm>
                <a:off x="523333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Oval 531"/>
              <p:cNvSpPr>
                <a:spLocks noChangeAspect="1"/>
              </p:cNvSpPr>
              <p:nvPr/>
            </p:nvSpPr>
            <p:spPr>
              <a:xfrm>
                <a:off x="527012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Oval 532"/>
              <p:cNvSpPr>
                <a:spLocks noChangeAspect="1"/>
              </p:cNvSpPr>
              <p:nvPr/>
            </p:nvSpPr>
            <p:spPr>
              <a:xfrm>
                <a:off x="53122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Oval 533"/>
              <p:cNvSpPr>
                <a:spLocks noChangeAspect="1"/>
              </p:cNvSpPr>
              <p:nvPr/>
            </p:nvSpPr>
            <p:spPr>
              <a:xfrm>
                <a:off x="535446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Oval 534"/>
              <p:cNvSpPr>
                <a:spLocks noChangeAspect="1"/>
              </p:cNvSpPr>
              <p:nvPr/>
            </p:nvSpPr>
            <p:spPr>
              <a:xfrm>
                <a:off x="539388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5" name="Group 484"/>
            <p:cNvGrpSpPr/>
            <p:nvPr/>
          </p:nvGrpSpPr>
          <p:grpSpPr>
            <a:xfrm>
              <a:off x="4979191" y="3019820"/>
              <a:ext cx="435347" cy="25807"/>
              <a:chOff x="4984346" y="2895600"/>
              <a:chExt cx="435347" cy="25807"/>
            </a:xfrm>
            <a:grpFill/>
          </p:grpSpPr>
          <p:sp>
            <p:nvSpPr>
              <p:cNvPr id="512" name="Oval 511"/>
              <p:cNvSpPr>
                <a:spLocks noChangeAspect="1"/>
              </p:cNvSpPr>
              <p:nvPr/>
            </p:nvSpPr>
            <p:spPr>
              <a:xfrm>
                <a:off x="498434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Oval 512"/>
              <p:cNvSpPr>
                <a:spLocks noChangeAspect="1"/>
              </p:cNvSpPr>
              <p:nvPr/>
            </p:nvSpPr>
            <p:spPr>
              <a:xfrm>
                <a:off x="5029200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Oval 513"/>
              <p:cNvSpPr>
                <a:spLocks noChangeAspect="1"/>
              </p:cNvSpPr>
              <p:nvPr/>
            </p:nvSpPr>
            <p:spPr>
              <a:xfrm>
                <a:off x="506458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Oval 514"/>
              <p:cNvSpPr>
                <a:spLocks noChangeAspect="1"/>
              </p:cNvSpPr>
              <p:nvPr/>
            </p:nvSpPr>
            <p:spPr>
              <a:xfrm>
                <a:off x="5095931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Oval 515"/>
              <p:cNvSpPr>
                <a:spLocks noChangeAspect="1"/>
              </p:cNvSpPr>
              <p:nvPr/>
            </p:nvSpPr>
            <p:spPr>
              <a:xfrm>
                <a:off x="512991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Oval 516"/>
              <p:cNvSpPr>
                <a:spLocks noChangeAspect="1"/>
              </p:cNvSpPr>
              <p:nvPr/>
            </p:nvSpPr>
            <p:spPr>
              <a:xfrm>
                <a:off x="5161259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Oval 517"/>
              <p:cNvSpPr>
                <a:spLocks noChangeAspect="1"/>
              </p:cNvSpPr>
              <p:nvPr/>
            </p:nvSpPr>
            <p:spPr>
              <a:xfrm>
                <a:off x="51966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Oval 518"/>
              <p:cNvSpPr>
                <a:spLocks noChangeAspect="1"/>
              </p:cNvSpPr>
              <p:nvPr/>
            </p:nvSpPr>
            <p:spPr>
              <a:xfrm>
                <a:off x="523333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Oval 519"/>
              <p:cNvSpPr>
                <a:spLocks noChangeAspect="1"/>
              </p:cNvSpPr>
              <p:nvPr/>
            </p:nvSpPr>
            <p:spPr>
              <a:xfrm>
                <a:off x="527012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Oval 520"/>
              <p:cNvSpPr>
                <a:spLocks noChangeAspect="1"/>
              </p:cNvSpPr>
              <p:nvPr/>
            </p:nvSpPr>
            <p:spPr>
              <a:xfrm>
                <a:off x="53122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Oval 521"/>
              <p:cNvSpPr>
                <a:spLocks noChangeAspect="1"/>
              </p:cNvSpPr>
              <p:nvPr/>
            </p:nvSpPr>
            <p:spPr>
              <a:xfrm>
                <a:off x="535446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Oval 522"/>
              <p:cNvSpPr>
                <a:spLocks noChangeAspect="1"/>
              </p:cNvSpPr>
              <p:nvPr/>
            </p:nvSpPr>
            <p:spPr>
              <a:xfrm>
                <a:off x="539388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6" name="Group 485"/>
            <p:cNvGrpSpPr/>
            <p:nvPr/>
          </p:nvGrpSpPr>
          <p:grpSpPr>
            <a:xfrm>
              <a:off x="4981580" y="3055151"/>
              <a:ext cx="435347" cy="25807"/>
              <a:chOff x="4984346" y="2895600"/>
              <a:chExt cx="435347" cy="25807"/>
            </a:xfrm>
            <a:grpFill/>
          </p:grpSpPr>
          <p:sp>
            <p:nvSpPr>
              <p:cNvPr id="500" name="Oval 499"/>
              <p:cNvSpPr>
                <a:spLocks noChangeAspect="1"/>
              </p:cNvSpPr>
              <p:nvPr/>
            </p:nvSpPr>
            <p:spPr>
              <a:xfrm>
                <a:off x="498434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Oval 500"/>
              <p:cNvSpPr>
                <a:spLocks noChangeAspect="1"/>
              </p:cNvSpPr>
              <p:nvPr/>
            </p:nvSpPr>
            <p:spPr>
              <a:xfrm>
                <a:off x="5029200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Oval 501"/>
              <p:cNvSpPr>
                <a:spLocks noChangeAspect="1"/>
              </p:cNvSpPr>
              <p:nvPr/>
            </p:nvSpPr>
            <p:spPr>
              <a:xfrm>
                <a:off x="506458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Oval 502"/>
              <p:cNvSpPr>
                <a:spLocks noChangeAspect="1"/>
              </p:cNvSpPr>
              <p:nvPr/>
            </p:nvSpPr>
            <p:spPr>
              <a:xfrm>
                <a:off x="5095931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Oval 503"/>
              <p:cNvSpPr>
                <a:spLocks noChangeAspect="1"/>
              </p:cNvSpPr>
              <p:nvPr/>
            </p:nvSpPr>
            <p:spPr>
              <a:xfrm>
                <a:off x="512991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Oval 504"/>
              <p:cNvSpPr>
                <a:spLocks noChangeAspect="1"/>
              </p:cNvSpPr>
              <p:nvPr/>
            </p:nvSpPr>
            <p:spPr>
              <a:xfrm>
                <a:off x="5161259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Oval 505"/>
              <p:cNvSpPr>
                <a:spLocks noChangeAspect="1"/>
              </p:cNvSpPr>
              <p:nvPr/>
            </p:nvSpPr>
            <p:spPr>
              <a:xfrm>
                <a:off x="51966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Oval 506"/>
              <p:cNvSpPr>
                <a:spLocks noChangeAspect="1"/>
              </p:cNvSpPr>
              <p:nvPr/>
            </p:nvSpPr>
            <p:spPr>
              <a:xfrm>
                <a:off x="523333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Oval 507"/>
              <p:cNvSpPr>
                <a:spLocks noChangeAspect="1"/>
              </p:cNvSpPr>
              <p:nvPr/>
            </p:nvSpPr>
            <p:spPr>
              <a:xfrm>
                <a:off x="527012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Oval 508"/>
              <p:cNvSpPr>
                <a:spLocks noChangeAspect="1"/>
              </p:cNvSpPr>
              <p:nvPr/>
            </p:nvSpPr>
            <p:spPr>
              <a:xfrm>
                <a:off x="53122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Oval 509"/>
              <p:cNvSpPr>
                <a:spLocks noChangeAspect="1"/>
              </p:cNvSpPr>
              <p:nvPr/>
            </p:nvSpPr>
            <p:spPr>
              <a:xfrm>
                <a:off x="535446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Oval 510"/>
              <p:cNvSpPr>
                <a:spLocks noChangeAspect="1"/>
              </p:cNvSpPr>
              <p:nvPr/>
            </p:nvSpPr>
            <p:spPr>
              <a:xfrm>
                <a:off x="539388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7" name="Group 486"/>
            <p:cNvGrpSpPr/>
            <p:nvPr/>
          </p:nvGrpSpPr>
          <p:grpSpPr>
            <a:xfrm>
              <a:off x="4981580" y="3096020"/>
              <a:ext cx="435347" cy="25807"/>
              <a:chOff x="4984346" y="2895600"/>
              <a:chExt cx="435347" cy="25807"/>
            </a:xfrm>
            <a:grpFill/>
          </p:grpSpPr>
          <p:sp>
            <p:nvSpPr>
              <p:cNvPr id="488" name="Oval 487"/>
              <p:cNvSpPr>
                <a:spLocks noChangeAspect="1"/>
              </p:cNvSpPr>
              <p:nvPr/>
            </p:nvSpPr>
            <p:spPr>
              <a:xfrm>
                <a:off x="498434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Oval 488"/>
              <p:cNvSpPr>
                <a:spLocks noChangeAspect="1"/>
              </p:cNvSpPr>
              <p:nvPr/>
            </p:nvSpPr>
            <p:spPr>
              <a:xfrm>
                <a:off x="5029200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Oval 489"/>
              <p:cNvSpPr>
                <a:spLocks noChangeAspect="1"/>
              </p:cNvSpPr>
              <p:nvPr/>
            </p:nvSpPr>
            <p:spPr>
              <a:xfrm>
                <a:off x="506458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Oval 490"/>
              <p:cNvSpPr>
                <a:spLocks noChangeAspect="1"/>
              </p:cNvSpPr>
              <p:nvPr/>
            </p:nvSpPr>
            <p:spPr>
              <a:xfrm>
                <a:off x="5095931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Oval 491"/>
              <p:cNvSpPr>
                <a:spLocks noChangeAspect="1"/>
              </p:cNvSpPr>
              <p:nvPr/>
            </p:nvSpPr>
            <p:spPr>
              <a:xfrm>
                <a:off x="512991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Oval 492"/>
              <p:cNvSpPr>
                <a:spLocks noChangeAspect="1"/>
              </p:cNvSpPr>
              <p:nvPr/>
            </p:nvSpPr>
            <p:spPr>
              <a:xfrm>
                <a:off x="5161259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Oval 493"/>
              <p:cNvSpPr>
                <a:spLocks noChangeAspect="1"/>
              </p:cNvSpPr>
              <p:nvPr/>
            </p:nvSpPr>
            <p:spPr>
              <a:xfrm>
                <a:off x="51966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Oval 494"/>
              <p:cNvSpPr>
                <a:spLocks noChangeAspect="1"/>
              </p:cNvSpPr>
              <p:nvPr/>
            </p:nvSpPr>
            <p:spPr>
              <a:xfrm>
                <a:off x="523333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Oval 495"/>
              <p:cNvSpPr>
                <a:spLocks noChangeAspect="1"/>
              </p:cNvSpPr>
              <p:nvPr/>
            </p:nvSpPr>
            <p:spPr>
              <a:xfrm>
                <a:off x="527012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Oval 496"/>
              <p:cNvSpPr>
                <a:spLocks noChangeAspect="1"/>
              </p:cNvSpPr>
              <p:nvPr/>
            </p:nvSpPr>
            <p:spPr>
              <a:xfrm>
                <a:off x="53122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Oval 497"/>
              <p:cNvSpPr>
                <a:spLocks noChangeAspect="1"/>
              </p:cNvSpPr>
              <p:nvPr/>
            </p:nvSpPr>
            <p:spPr>
              <a:xfrm>
                <a:off x="535446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Oval 498"/>
              <p:cNvSpPr>
                <a:spLocks noChangeAspect="1"/>
              </p:cNvSpPr>
              <p:nvPr/>
            </p:nvSpPr>
            <p:spPr>
              <a:xfrm>
                <a:off x="539388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60" name="Group 559"/>
          <p:cNvGrpSpPr/>
          <p:nvPr/>
        </p:nvGrpSpPr>
        <p:grpSpPr>
          <a:xfrm>
            <a:off x="4980743" y="5701539"/>
            <a:ext cx="437736" cy="226227"/>
            <a:chOff x="4979191" y="2895600"/>
            <a:chExt cx="437736" cy="226227"/>
          </a:xfrm>
          <a:solidFill>
            <a:srgbClr val="00B0F0"/>
          </a:solidFill>
        </p:grpSpPr>
        <p:grpSp>
          <p:nvGrpSpPr>
            <p:cNvPr id="561" name="Group 560"/>
            <p:cNvGrpSpPr/>
            <p:nvPr/>
          </p:nvGrpSpPr>
          <p:grpSpPr>
            <a:xfrm>
              <a:off x="4979584" y="2895600"/>
              <a:ext cx="435347" cy="25807"/>
              <a:chOff x="4984346" y="2895600"/>
              <a:chExt cx="435347" cy="25807"/>
            </a:xfrm>
            <a:grpFill/>
          </p:grpSpPr>
          <p:sp>
            <p:nvSpPr>
              <p:cNvPr id="627" name="Oval 626"/>
              <p:cNvSpPr>
                <a:spLocks noChangeAspect="1"/>
              </p:cNvSpPr>
              <p:nvPr/>
            </p:nvSpPr>
            <p:spPr>
              <a:xfrm>
                <a:off x="498434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8" name="Oval 627"/>
              <p:cNvSpPr>
                <a:spLocks noChangeAspect="1"/>
              </p:cNvSpPr>
              <p:nvPr/>
            </p:nvSpPr>
            <p:spPr>
              <a:xfrm>
                <a:off x="5029200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9" name="Oval 628"/>
              <p:cNvSpPr>
                <a:spLocks noChangeAspect="1"/>
              </p:cNvSpPr>
              <p:nvPr/>
            </p:nvSpPr>
            <p:spPr>
              <a:xfrm>
                <a:off x="506458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Oval 629"/>
              <p:cNvSpPr>
                <a:spLocks noChangeAspect="1"/>
              </p:cNvSpPr>
              <p:nvPr/>
            </p:nvSpPr>
            <p:spPr>
              <a:xfrm>
                <a:off x="5095931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Oval 630"/>
              <p:cNvSpPr>
                <a:spLocks noChangeAspect="1"/>
              </p:cNvSpPr>
              <p:nvPr/>
            </p:nvSpPr>
            <p:spPr>
              <a:xfrm>
                <a:off x="512991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Oval 631"/>
              <p:cNvSpPr>
                <a:spLocks noChangeAspect="1"/>
              </p:cNvSpPr>
              <p:nvPr/>
            </p:nvSpPr>
            <p:spPr>
              <a:xfrm>
                <a:off x="5161259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Oval 632"/>
              <p:cNvSpPr>
                <a:spLocks noChangeAspect="1"/>
              </p:cNvSpPr>
              <p:nvPr/>
            </p:nvSpPr>
            <p:spPr>
              <a:xfrm>
                <a:off x="51966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Oval 633"/>
              <p:cNvSpPr>
                <a:spLocks noChangeAspect="1"/>
              </p:cNvSpPr>
              <p:nvPr/>
            </p:nvSpPr>
            <p:spPr>
              <a:xfrm>
                <a:off x="523333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Oval 634"/>
              <p:cNvSpPr>
                <a:spLocks noChangeAspect="1"/>
              </p:cNvSpPr>
              <p:nvPr/>
            </p:nvSpPr>
            <p:spPr>
              <a:xfrm>
                <a:off x="527012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Oval 635"/>
              <p:cNvSpPr>
                <a:spLocks noChangeAspect="1"/>
              </p:cNvSpPr>
              <p:nvPr/>
            </p:nvSpPr>
            <p:spPr>
              <a:xfrm>
                <a:off x="53122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Oval 636"/>
              <p:cNvSpPr>
                <a:spLocks noChangeAspect="1"/>
              </p:cNvSpPr>
              <p:nvPr/>
            </p:nvSpPr>
            <p:spPr>
              <a:xfrm>
                <a:off x="535446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Oval 637"/>
              <p:cNvSpPr>
                <a:spLocks noChangeAspect="1"/>
              </p:cNvSpPr>
              <p:nvPr/>
            </p:nvSpPr>
            <p:spPr>
              <a:xfrm>
                <a:off x="539388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2" name="Group 561"/>
            <p:cNvGrpSpPr/>
            <p:nvPr/>
          </p:nvGrpSpPr>
          <p:grpSpPr>
            <a:xfrm>
              <a:off x="4979584" y="2936469"/>
              <a:ext cx="435347" cy="25807"/>
              <a:chOff x="4984346" y="2895600"/>
              <a:chExt cx="435347" cy="25807"/>
            </a:xfrm>
            <a:grpFill/>
          </p:grpSpPr>
          <p:sp>
            <p:nvSpPr>
              <p:cNvPr id="615" name="Oval 614"/>
              <p:cNvSpPr>
                <a:spLocks noChangeAspect="1"/>
              </p:cNvSpPr>
              <p:nvPr/>
            </p:nvSpPr>
            <p:spPr>
              <a:xfrm>
                <a:off x="498434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Oval 615"/>
              <p:cNvSpPr>
                <a:spLocks noChangeAspect="1"/>
              </p:cNvSpPr>
              <p:nvPr/>
            </p:nvSpPr>
            <p:spPr>
              <a:xfrm>
                <a:off x="5029200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Oval 616"/>
              <p:cNvSpPr>
                <a:spLocks noChangeAspect="1"/>
              </p:cNvSpPr>
              <p:nvPr/>
            </p:nvSpPr>
            <p:spPr>
              <a:xfrm>
                <a:off x="506458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8" name="Oval 617"/>
              <p:cNvSpPr>
                <a:spLocks noChangeAspect="1"/>
              </p:cNvSpPr>
              <p:nvPr/>
            </p:nvSpPr>
            <p:spPr>
              <a:xfrm>
                <a:off x="5095931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9" name="Oval 618"/>
              <p:cNvSpPr>
                <a:spLocks noChangeAspect="1"/>
              </p:cNvSpPr>
              <p:nvPr/>
            </p:nvSpPr>
            <p:spPr>
              <a:xfrm>
                <a:off x="512991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0" name="Oval 619"/>
              <p:cNvSpPr>
                <a:spLocks noChangeAspect="1"/>
              </p:cNvSpPr>
              <p:nvPr/>
            </p:nvSpPr>
            <p:spPr>
              <a:xfrm>
                <a:off x="5161259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1" name="Oval 620"/>
              <p:cNvSpPr>
                <a:spLocks noChangeAspect="1"/>
              </p:cNvSpPr>
              <p:nvPr/>
            </p:nvSpPr>
            <p:spPr>
              <a:xfrm>
                <a:off x="51966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2" name="Oval 621"/>
              <p:cNvSpPr>
                <a:spLocks noChangeAspect="1"/>
              </p:cNvSpPr>
              <p:nvPr/>
            </p:nvSpPr>
            <p:spPr>
              <a:xfrm>
                <a:off x="523333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3" name="Oval 622"/>
              <p:cNvSpPr>
                <a:spLocks noChangeAspect="1"/>
              </p:cNvSpPr>
              <p:nvPr/>
            </p:nvSpPr>
            <p:spPr>
              <a:xfrm>
                <a:off x="527012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4" name="Oval 623"/>
              <p:cNvSpPr>
                <a:spLocks noChangeAspect="1"/>
              </p:cNvSpPr>
              <p:nvPr/>
            </p:nvSpPr>
            <p:spPr>
              <a:xfrm>
                <a:off x="53122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5" name="Oval 624"/>
              <p:cNvSpPr>
                <a:spLocks noChangeAspect="1"/>
              </p:cNvSpPr>
              <p:nvPr/>
            </p:nvSpPr>
            <p:spPr>
              <a:xfrm>
                <a:off x="535446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6" name="Oval 625"/>
              <p:cNvSpPr>
                <a:spLocks noChangeAspect="1"/>
              </p:cNvSpPr>
              <p:nvPr/>
            </p:nvSpPr>
            <p:spPr>
              <a:xfrm>
                <a:off x="539388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3" name="Group 562"/>
            <p:cNvGrpSpPr/>
            <p:nvPr/>
          </p:nvGrpSpPr>
          <p:grpSpPr>
            <a:xfrm>
              <a:off x="4979191" y="2978951"/>
              <a:ext cx="435347" cy="25807"/>
              <a:chOff x="4984346" y="2895600"/>
              <a:chExt cx="435347" cy="25807"/>
            </a:xfrm>
            <a:grpFill/>
          </p:grpSpPr>
          <p:sp>
            <p:nvSpPr>
              <p:cNvPr id="603" name="Oval 602"/>
              <p:cNvSpPr>
                <a:spLocks noChangeAspect="1"/>
              </p:cNvSpPr>
              <p:nvPr/>
            </p:nvSpPr>
            <p:spPr>
              <a:xfrm>
                <a:off x="498434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4" name="Oval 603"/>
              <p:cNvSpPr>
                <a:spLocks noChangeAspect="1"/>
              </p:cNvSpPr>
              <p:nvPr/>
            </p:nvSpPr>
            <p:spPr>
              <a:xfrm>
                <a:off x="5029200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Oval 604"/>
              <p:cNvSpPr>
                <a:spLocks noChangeAspect="1"/>
              </p:cNvSpPr>
              <p:nvPr/>
            </p:nvSpPr>
            <p:spPr>
              <a:xfrm>
                <a:off x="506458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Oval 605"/>
              <p:cNvSpPr>
                <a:spLocks noChangeAspect="1"/>
              </p:cNvSpPr>
              <p:nvPr/>
            </p:nvSpPr>
            <p:spPr>
              <a:xfrm>
                <a:off x="5095931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Oval 606"/>
              <p:cNvSpPr>
                <a:spLocks noChangeAspect="1"/>
              </p:cNvSpPr>
              <p:nvPr/>
            </p:nvSpPr>
            <p:spPr>
              <a:xfrm>
                <a:off x="512991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Oval 607"/>
              <p:cNvSpPr>
                <a:spLocks noChangeAspect="1"/>
              </p:cNvSpPr>
              <p:nvPr/>
            </p:nvSpPr>
            <p:spPr>
              <a:xfrm>
                <a:off x="5161259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9" name="Oval 608"/>
              <p:cNvSpPr>
                <a:spLocks noChangeAspect="1"/>
              </p:cNvSpPr>
              <p:nvPr/>
            </p:nvSpPr>
            <p:spPr>
              <a:xfrm>
                <a:off x="51966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Oval 609"/>
              <p:cNvSpPr>
                <a:spLocks noChangeAspect="1"/>
              </p:cNvSpPr>
              <p:nvPr/>
            </p:nvSpPr>
            <p:spPr>
              <a:xfrm>
                <a:off x="523333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1" name="Oval 610"/>
              <p:cNvSpPr>
                <a:spLocks noChangeAspect="1"/>
              </p:cNvSpPr>
              <p:nvPr/>
            </p:nvSpPr>
            <p:spPr>
              <a:xfrm>
                <a:off x="527012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2" name="Oval 611"/>
              <p:cNvSpPr>
                <a:spLocks noChangeAspect="1"/>
              </p:cNvSpPr>
              <p:nvPr/>
            </p:nvSpPr>
            <p:spPr>
              <a:xfrm>
                <a:off x="53122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3" name="Oval 612"/>
              <p:cNvSpPr>
                <a:spLocks noChangeAspect="1"/>
              </p:cNvSpPr>
              <p:nvPr/>
            </p:nvSpPr>
            <p:spPr>
              <a:xfrm>
                <a:off x="535446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Oval 613"/>
              <p:cNvSpPr>
                <a:spLocks noChangeAspect="1"/>
              </p:cNvSpPr>
              <p:nvPr/>
            </p:nvSpPr>
            <p:spPr>
              <a:xfrm>
                <a:off x="539388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4" name="Group 563"/>
            <p:cNvGrpSpPr/>
            <p:nvPr/>
          </p:nvGrpSpPr>
          <p:grpSpPr>
            <a:xfrm>
              <a:off x="4979191" y="3019820"/>
              <a:ext cx="435347" cy="25807"/>
              <a:chOff x="4984346" y="2895600"/>
              <a:chExt cx="435347" cy="25807"/>
            </a:xfrm>
            <a:grpFill/>
          </p:grpSpPr>
          <p:sp>
            <p:nvSpPr>
              <p:cNvPr id="591" name="Oval 590"/>
              <p:cNvSpPr>
                <a:spLocks noChangeAspect="1"/>
              </p:cNvSpPr>
              <p:nvPr/>
            </p:nvSpPr>
            <p:spPr>
              <a:xfrm>
                <a:off x="498434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Oval 591"/>
              <p:cNvSpPr>
                <a:spLocks noChangeAspect="1"/>
              </p:cNvSpPr>
              <p:nvPr/>
            </p:nvSpPr>
            <p:spPr>
              <a:xfrm>
                <a:off x="5029200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Oval 592"/>
              <p:cNvSpPr>
                <a:spLocks noChangeAspect="1"/>
              </p:cNvSpPr>
              <p:nvPr/>
            </p:nvSpPr>
            <p:spPr>
              <a:xfrm>
                <a:off x="506458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Oval 593"/>
              <p:cNvSpPr>
                <a:spLocks noChangeAspect="1"/>
              </p:cNvSpPr>
              <p:nvPr/>
            </p:nvSpPr>
            <p:spPr>
              <a:xfrm>
                <a:off x="5095931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Oval 594"/>
              <p:cNvSpPr>
                <a:spLocks noChangeAspect="1"/>
              </p:cNvSpPr>
              <p:nvPr/>
            </p:nvSpPr>
            <p:spPr>
              <a:xfrm>
                <a:off x="512991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Oval 595"/>
              <p:cNvSpPr>
                <a:spLocks noChangeAspect="1"/>
              </p:cNvSpPr>
              <p:nvPr/>
            </p:nvSpPr>
            <p:spPr>
              <a:xfrm>
                <a:off x="5161259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Oval 596"/>
              <p:cNvSpPr>
                <a:spLocks noChangeAspect="1"/>
              </p:cNvSpPr>
              <p:nvPr/>
            </p:nvSpPr>
            <p:spPr>
              <a:xfrm>
                <a:off x="51966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Oval 597"/>
              <p:cNvSpPr>
                <a:spLocks noChangeAspect="1"/>
              </p:cNvSpPr>
              <p:nvPr/>
            </p:nvSpPr>
            <p:spPr>
              <a:xfrm>
                <a:off x="523333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Oval 598"/>
              <p:cNvSpPr>
                <a:spLocks noChangeAspect="1"/>
              </p:cNvSpPr>
              <p:nvPr/>
            </p:nvSpPr>
            <p:spPr>
              <a:xfrm>
                <a:off x="527012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Oval 599"/>
              <p:cNvSpPr>
                <a:spLocks noChangeAspect="1"/>
              </p:cNvSpPr>
              <p:nvPr/>
            </p:nvSpPr>
            <p:spPr>
              <a:xfrm>
                <a:off x="53122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Oval 600"/>
              <p:cNvSpPr>
                <a:spLocks noChangeAspect="1"/>
              </p:cNvSpPr>
              <p:nvPr/>
            </p:nvSpPr>
            <p:spPr>
              <a:xfrm>
                <a:off x="535446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Oval 601"/>
              <p:cNvSpPr>
                <a:spLocks noChangeAspect="1"/>
              </p:cNvSpPr>
              <p:nvPr/>
            </p:nvSpPr>
            <p:spPr>
              <a:xfrm>
                <a:off x="539388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5" name="Group 564"/>
            <p:cNvGrpSpPr/>
            <p:nvPr/>
          </p:nvGrpSpPr>
          <p:grpSpPr>
            <a:xfrm>
              <a:off x="4981580" y="3055151"/>
              <a:ext cx="435347" cy="25807"/>
              <a:chOff x="4984346" y="2895600"/>
              <a:chExt cx="435347" cy="25807"/>
            </a:xfrm>
            <a:grpFill/>
          </p:grpSpPr>
          <p:sp>
            <p:nvSpPr>
              <p:cNvPr id="579" name="Oval 578"/>
              <p:cNvSpPr>
                <a:spLocks noChangeAspect="1"/>
              </p:cNvSpPr>
              <p:nvPr/>
            </p:nvSpPr>
            <p:spPr>
              <a:xfrm>
                <a:off x="498434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Oval 579"/>
              <p:cNvSpPr>
                <a:spLocks noChangeAspect="1"/>
              </p:cNvSpPr>
              <p:nvPr/>
            </p:nvSpPr>
            <p:spPr>
              <a:xfrm>
                <a:off x="5029200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Oval 580"/>
              <p:cNvSpPr>
                <a:spLocks noChangeAspect="1"/>
              </p:cNvSpPr>
              <p:nvPr/>
            </p:nvSpPr>
            <p:spPr>
              <a:xfrm>
                <a:off x="506458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Oval 581"/>
              <p:cNvSpPr>
                <a:spLocks noChangeAspect="1"/>
              </p:cNvSpPr>
              <p:nvPr/>
            </p:nvSpPr>
            <p:spPr>
              <a:xfrm>
                <a:off x="5095931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Oval 582"/>
              <p:cNvSpPr>
                <a:spLocks noChangeAspect="1"/>
              </p:cNvSpPr>
              <p:nvPr/>
            </p:nvSpPr>
            <p:spPr>
              <a:xfrm>
                <a:off x="512991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Oval 583"/>
              <p:cNvSpPr>
                <a:spLocks noChangeAspect="1"/>
              </p:cNvSpPr>
              <p:nvPr/>
            </p:nvSpPr>
            <p:spPr>
              <a:xfrm>
                <a:off x="5161259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Oval 584"/>
              <p:cNvSpPr>
                <a:spLocks noChangeAspect="1"/>
              </p:cNvSpPr>
              <p:nvPr/>
            </p:nvSpPr>
            <p:spPr>
              <a:xfrm>
                <a:off x="51966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Oval 585"/>
              <p:cNvSpPr>
                <a:spLocks noChangeAspect="1"/>
              </p:cNvSpPr>
              <p:nvPr/>
            </p:nvSpPr>
            <p:spPr>
              <a:xfrm>
                <a:off x="523333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Oval 586"/>
              <p:cNvSpPr>
                <a:spLocks noChangeAspect="1"/>
              </p:cNvSpPr>
              <p:nvPr/>
            </p:nvSpPr>
            <p:spPr>
              <a:xfrm>
                <a:off x="527012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Oval 587"/>
              <p:cNvSpPr>
                <a:spLocks noChangeAspect="1"/>
              </p:cNvSpPr>
              <p:nvPr/>
            </p:nvSpPr>
            <p:spPr>
              <a:xfrm>
                <a:off x="53122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Oval 588"/>
              <p:cNvSpPr>
                <a:spLocks noChangeAspect="1"/>
              </p:cNvSpPr>
              <p:nvPr/>
            </p:nvSpPr>
            <p:spPr>
              <a:xfrm>
                <a:off x="535446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Oval 589"/>
              <p:cNvSpPr>
                <a:spLocks noChangeAspect="1"/>
              </p:cNvSpPr>
              <p:nvPr/>
            </p:nvSpPr>
            <p:spPr>
              <a:xfrm>
                <a:off x="539388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6" name="Group 565"/>
            <p:cNvGrpSpPr/>
            <p:nvPr/>
          </p:nvGrpSpPr>
          <p:grpSpPr>
            <a:xfrm>
              <a:off x="4981580" y="3096020"/>
              <a:ext cx="435347" cy="25807"/>
              <a:chOff x="4984346" y="2895600"/>
              <a:chExt cx="435347" cy="25807"/>
            </a:xfrm>
            <a:grpFill/>
          </p:grpSpPr>
          <p:sp>
            <p:nvSpPr>
              <p:cNvPr id="567" name="Oval 566"/>
              <p:cNvSpPr>
                <a:spLocks noChangeAspect="1"/>
              </p:cNvSpPr>
              <p:nvPr/>
            </p:nvSpPr>
            <p:spPr>
              <a:xfrm>
                <a:off x="498434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Oval 567"/>
              <p:cNvSpPr>
                <a:spLocks noChangeAspect="1"/>
              </p:cNvSpPr>
              <p:nvPr/>
            </p:nvSpPr>
            <p:spPr>
              <a:xfrm>
                <a:off x="5029200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9" name="Oval 568"/>
              <p:cNvSpPr>
                <a:spLocks noChangeAspect="1"/>
              </p:cNvSpPr>
              <p:nvPr/>
            </p:nvSpPr>
            <p:spPr>
              <a:xfrm>
                <a:off x="506458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Oval 569"/>
              <p:cNvSpPr>
                <a:spLocks noChangeAspect="1"/>
              </p:cNvSpPr>
              <p:nvPr/>
            </p:nvSpPr>
            <p:spPr>
              <a:xfrm>
                <a:off x="5095931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Oval 570"/>
              <p:cNvSpPr>
                <a:spLocks noChangeAspect="1"/>
              </p:cNvSpPr>
              <p:nvPr/>
            </p:nvSpPr>
            <p:spPr>
              <a:xfrm>
                <a:off x="512991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Oval 571"/>
              <p:cNvSpPr>
                <a:spLocks noChangeAspect="1"/>
              </p:cNvSpPr>
              <p:nvPr/>
            </p:nvSpPr>
            <p:spPr>
              <a:xfrm>
                <a:off x="5161259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Oval 572"/>
              <p:cNvSpPr>
                <a:spLocks noChangeAspect="1"/>
              </p:cNvSpPr>
              <p:nvPr/>
            </p:nvSpPr>
            <p:spPr>
              <a:xfrm>
                <a:off x="51966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Oval 573"/>
              <p:cNvSpPr>
                <a:spLocks noChangeAspect="1"/>
              </p:cNvSpPr>
              <p:nvPr/>
            </p:nvSpPr>
            <p:spPr>
              <a:xfrm>
                <a:off x="5233335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Oval 574"/>
              <p:cNvSpPr>
                <a:spLocks noChangeAspect="1"/>
              </p:cNvSpPr>
              <p:nvPr/>
            </p:nvSpPr>
            <p:spPr>
              <a:xfrm>
                <a:off x="5270123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Oval 575"/>
              <p:cNvSpPr>
                <a:spLocks noChangeAspect="1"/>
              </p:cNvSpPr>
              <p:nvPr/>
            </p:nvSpPr>
            <p:spPr>
              <a:xfrm>
                <a:off x="531223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Oval 576"/>
              <p:cNvSpPr>
                <a:spLocks noChangeAspect="1"/>
              </p:cNvSpPr>
              <p:nvPr/>
            </p:nvSpPr>
            <p:spPr>
              <a:xfrm>
                <a:off x="5354462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Oval 577"/>
              <p:cNvSpPr>
                <a:spLocks noChangeAspect="1"/>
              </p:cNvSpPr>
              <p:nvPr/>
            </p:nvSpPr>
            <p:spPr>
              <a:xfrm>
                <a:off x="5393886" y="2895600"/>
                <a:ext cx="25807" cy="258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5" name="TextBox 84"/>
          <p:cNvSpPr txBox="1"/>
          <p:nvPr/>
        </p:nvSpPr>
        <p:spPr>
          <a:xfrm>
            <a:off x="6626938" y="777165"/>
            <a:ext cx="206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12’ x 7’ =&gt; 96 Cores 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640" name="TextBox 639"/>
          <p:cNvSpPr txBox="1"/>
          <p:nvPr/>
        </p:nvSpPr>
        <p:spPr>
          <a:xfrm>
            <a:off x="6619013" y="1228314"/>
            <a:ext cx="2294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12’ x 12’ =&gt; 225 Cores 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641" name="TextBox 640"/>
          <p:cNvSpPr txBox="1"/>
          <p:nvPr/>
        </p:nvSpPr>
        <p:spPr>
          <a:xfrm>
            <a:off x="6626938" y="1676400"/>
            <a:ext cx="2294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12’ x 15’ =&gt; 270 Cores </a:t>
            </a:r>
            <a:endParaRPr lang="en-US" b="1" dirty="0">
              <a:solidFill>
                <a:srgbClr val="00B0F0"/>
              </a:solidFill>
            </a:endParaRPr>
          </a:p>
        </p:txBody>
      </p:sp>
      <p:cxnSp>
        <p:nvCxnSpPr>
          <p:cNvPr id="1025" name="Straight Arrow Connector 1024"/>
          <p:cNvCxnSpPr>
            <a:stCxn id="85" idx="1"/>
          </p:cNvCxnSpPr>
          <p:nvPr/>
        </p:nvCxnSpPr>
        <p:spPr>
          <a:xfrm flipH="1" flipV="1">
            <a:off x="5562600" y="746723"/>
            <a:ext cx="1064338" cy="215108"/>
          </a:xfrm>
          <a:prstGeom prst="straightConnector1">
            <a:avLst/>
          </a:prstGeom>
          <a:ln w="444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" name="Straight Arrow Connector 644"/>
          <p:cNvCxnSpPr>
            <a:stCxn id="640" idx="1"/>
          </p:cNvCxnSpPr>
          <p:nvPr/>
        </p:nvCxnSpPr>
        <p:spPr>
          <a:xfrm flipH="1">
            <a:off x="5562600" y="1412980"/>
            <a:ext cx="1056413" cy="1731266"/>
          </a:xfrm>
          <a:prstGeom prst="straightConnector1">
            <a:avLst/>
          </a:prstGeom>
          <a:ln w="444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6" name="Straight Arrow Connector 645"/>
          <p:cNvCxnSpPr/>
          <p:nvPr/>
        </p:nvCxnSpPr>
        <p:spPr>
          <a:xfrm flipH="1">
            <a:off x="5419308" y="1861066"/>
            <a:ext cx="1199705" cy="3894245"/>
          </a:xfrm>
          <a:prstGeom prst="straightConnector1">
            <a:avLst/>
          </a:prstGeom>
          <a:ln w="444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1" name="TextBox 650"/>
          <p:cNvSpPr txBox="1"/>
          <p:nvPr/>
        </p:nvSpPr>
        <p:spPr>
          <a:xfrm>
            <a:off x="6871934" y="2093947"/>
            <a:ext cx="1806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Total = 591 Cores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160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9472"/>
            <a:ext cx="8382000" cy="762000"/>
          </a:xfrm>
        </p:spPr>
        <p:txBody>
          <a:bodyPr/>
          <a:lstStyle/>
          <a:p>
            <a:r>
              <a:rPr lang="en-US" sz="3200" dirty="0" smtClean="0"/>
              <a:t>Laboratory Characterization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4175"/>
            <a:ext cx="8355013" cy="5479580"/>
          </a:xfrm>
        </p:spPr>
        <p:txBody>
          <a:bodyPr/>
          <a:lstStyle/>
          <a:p>
            <a:r>
              <a:rPr lang="en-US" sz="2400" dirty="0" smtClean="0"/>
              <a:t>Field Core Testing @ 0, 1, 2, 3, 6, 12, 18, 24, 36 months + Before &amp; After each ALF Test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Plant Produced Mix Laboratory Tests on Immediate Compacted, Reheated, Long Term Oven Aged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Mix Design &amp; Laboratory Batched Tests on Short Term Oven Aged and Long Term Oven Aged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0" y="6045958"/>
            <a:ext cx="9144000" cy="812042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00752" y="1965276"/>
            <a:ext cx="3823648" cy="92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Courier New" pitchFamily="49" charset="0"/>
              <a:buChar char="o"/>
            </a:pPr>
            <a:r>
              <a:rPr lang="en-US" sz="2000" b="0" i="1" dirty="0" smtClean="0"/>
              <a:t>Hamburg WT, |E*|, Fatigue, TTI Overlay, SST RSCH</a:t>
            </a:r>
            <a:endParaRPr lang="en-US" sz="2000" b="0" i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24400" y="1978922"/>
            <a:ext cx="4114800" cy="92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Courier New" pitchFamily="49" charset="0"/>
              <a:buChar char="o"/>
            </a:pPr>
            <a:r>
              <a:rPr lang="en-US" sz="2000" b="0" i="1" dirty="0" smtClean="0"/>
              <a:t>High Temp IDT, SCB, TSRST , Extract &amp; Recover Binder</a:t>
            </a:r>
            <a:endParaRPr lang="en-US" sz="2000" b="0" i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00752" y="3687168"/>
            <a:ext cx="3671248" cy="92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Courier New" pitchFamily="49" charset="0"/>
              <a:buChar char="o"/>
            </a:pPr>
            <a:r>
              <a:rPr lang="en-US" sz="2000" b="0" i="1" dirty="0" smtClean="0"/>
              <a:t>Hamburg WT, |E*|, Fatigue, TTI Overlay , Beam Fatigue</a:t>
            </a:r>
            <a:endParaRPr lang="en-US" sz="2000" b="0" i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24400" y="3687167"/>
            <a:ext cx="4114800" cy="92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Courier New" pitchFamily="49" charset="0"/>
              <a:buChar char="o"/>
            </a:pPr>
            <a:r>
              <a:rPr lang="en-US" sz="2000" b="0" i="1" dirty="0" smtClean="0"/>
              <a:t>Flow# 3 types, SCB, TSRST , Extract &amp; Recover  Binder</a:t>
            </a:r>
            <a:endParaRPr lang="en-US" sz="2000" b="0" i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903024" y="5436384"/>
            <a:ext cx="3671248" cy="92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Courier New" pitchFamily="49" charset="0"/>
              <a:buChar char="o"/>
            </a:pPr>
            <a:r>
              <a:rPr lang="en-US" sz="2000" b="0" i="1" dirty="0" smtClean="0"/>
              <a:t>Hamburg WT, |E*|, Fatigue, TTI Overlay </a:t>
            </a:r>
            <a:endParaRPr lang="en-US" sz="2000" b="0" i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726672" y="5436383"/>
            <a:ext cx="4114800" cy="92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Courier New" pitchFamily="49" charset="0"/>
              <a:buChar char="o"/>
            </a:pPr>
            <a:r>
              <a:rPr lang="en-US" sz="2000" b="0" i="1" dirty="0" smtClean="0"/>
              <a:t>Flow# 3 types, SCB, TSRST , Extract &amp; Recover Binder</a:t>
            </a:r>
            <a:endParaRPr lang="en-US" sz="2000" b="0" i="1" dirty="0"/>
          </a:p>
        </p:txBody>
      </p:sp>
    </p:spTree>
    <p:extLst>
      <p:ext uri="{BB962C8B-B14F-4D97-AF65-F5344CB8AC3E}">
        <p14:creationId xmlns:p14="http://schemas.microsoft.com/office/powerpoint/2010/main" val="2239799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46" y="818608"/>
            <a:ext cx="8634548" cy="762000"/>
          </a:xfrm>
        </p:spPr>
        <p:txBody>
          <a:bodyPr/>
          <a:lstStyle/>
          <a:p>
            <a:r>
              <a:rPr lang="en-US" dirty="0" smtClean="0"/>
              <a:t>Lab Characterization </a:t>
            </a:r>
            <a:br>
              <a:rPr lang="en-US" dirty="0" smtClean="0"/>
            </a:br>
            <a:r>
              <a:rPr lang="en-US" dirty="0" smtClean="0"/>
              <a:t>to Address Field Sequencing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45523" y="1863637"/>
            <a:ext cx="5398476" cy="4032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3" r="32475"/>
          <a:stretch/>
        </p:blipFill>
        <p:spPr>
          <a:xfrm>
            <a:off x="409433" y="1863636"/>
            <a:ext cx="3193576" cy="397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0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52" y="350288"/>
            <a:ext cx="8382000" cy="762000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752" y="904481"/>
            <a:ext cx="8279448" cy="4697341"/>
          </a:xfrm>
        </p:spPr>
        <p:txBody>
          <a:bodyPr/>
          <a:lstStyle/>
          <a:p>
            <a:r>
              <a:rPr lang="en-US" sz="2400" strike="sngStrike" dirty="0" smtClean="0"/>
              <a:t>Construction coordination meeting July 18</a:t>
            </a:r>
            <a:r>
              <a:rPr lang="en-US" sz="2400" strike="sngStrike" baseline="30000" dirty="0" smtClean="0"/>
              <a:t>th </a:t>
            </a:r>
            <a:r>
              <a:rPr lang="en-US" sz="2400" strike="sngStrike" dirty="0" smtClean="0"/>
              <a:t>2012</a:t>
            </a:r>
            <a:endParaRPr lang="en-US" sz="2400" strike="sngStrike" dirty="0"/>
          </a:p>
          <a:p>
            <a:r>
              <a:rPr lang="en-US" sz="2400" strike="sngStrike" dirty="0" smtClean="0"/>
              <a:t>Gather RAP/WMA ETG input on July 24</a:t>
            </a:r>
            <a:r>
              <a:rPr lang="en-US" sz="2400" strike="sngStrike" baseline="30000" dirty="0" smtClean="0"/>
              <a:t>th </a:t>
            </a:r>
            <a:r>
              <a:rPr lang="en-US" sz="2400" strike="sngStrike" dirty="0" smtClean="0"/>
              <a:t>2012</a:t>
            </a:r>
            <a:endParaRPr lang="en-US" sz="700" dirty="0" smtClean="0"/>
          </a:p>
          <a:p>
            <a:r>
              <a:rPr lang="en-US" sz="2400" i="1" strike="sngStrike" dirty="0" smtClean="0"/>
              <a:t>November 2012 – 95% PS&amp;E Review</a:t>
            </a:r>
            <a:endParaRPr lang="en-US" sz="1100" i="1" dirty="0" smtClean="0"/>
          </a:p>
          <a:p>
            <a:r>
              <a:rPr lang="en-US" sz="2400" i="1" strike="sngStrike" dirty="0" smtClean="0"/>
              <a:t>01/30/2013 </a:t>
            </a:r>
            <a:r>
              <a:rPr lang="en-US" sz="2400" i="1" strike="sngStrike" dirty="0"/>
              <a:t>- ADVERTISE </a:t>
            </a:r>
            <a:r>
              <a:rPr lang="en-US" sz="2400" i="1" dirty="0"/>
              <a:t>                         </a:t>
            </a:r>
            <a:endParaRPr lang="en-US" sz="1050" i="1" dirty="0" smtClean="0"/>
          </a:p>
          <a:p>
            <a:r>
              <a:rPr lang="en-US" sz="2400" i="1" strike="sngStrike" dirty="0"/>
              <a:t>02/12/2013– Pre-Bid Conference</a:t>
            </a:r>
          </a:p>
          <a:p>
            <a:r>
              <a:rPr lang="en-US" sz="2400" i="1" strike="sngStrike" dirty="0"/>
              <a:t>03/28/2013 </a:t>
            </a:r>
            <a:r>
              <a:rPr lang="en-US" sz="2400" i="1" strike="sngStrike" dirty="0"/>
              <a:t>- OPEN BIDS  </a:t>
            </a:r>
            <a:r>
              <a:rPr lang="en-US" sz="2400" i="1" dirty="0"/>
              <a:t>                        </a:t>
            </a:r>
            <a:endParaRPr lang="en-US" sz="2400" dirty="0"/>
          </a:p>
          <a:p>
            <a:r>
              <a:rPr lang="en-US" sz="2400" i="1" dirty="0" smtClean="0"/>
              <a:t>04/2013 </a:t>
            </a:r>
            <a:r>
              <a:rPr lang="en-US" sz="2400" i="1" dirty="0"/>
              <a:t>- AWARD                                </a:t>
            </a:r>
            <a:endParaRPr lang="en-US" sz="2400" dirty="0"/>
          </a:p>
          <a:p>
            <a:r>
              <a:rPr lang="en-US" sz="2400" i="1" dirty="0" smtClean="0"/>
              <a:t>04/2013 </a:t>
            </a:r>
            <a:r>
              <a:rPr lang="en-US" sz="2400" i="1" dirty="0"/>
              <a:t>- P + P BONDS                      </a:t>
            </a:r>
            <a:endParaRPr lang="en-US" sz="2400" dirty="0"/>
          </a:p>
          <a:p>
            <a:r>
              <a:rPr lang="en-US" sz="2400" i="1" dirty="0" smtClean="0"/>
              <a:t>05/2013 </a:t>
            </a:r>
            <a:r>
              <a:rPr lang="en-US" sz="2400" i="1" dirty="0"/>
              <a:t>- </a:t>
            </a:r>
            <a:r>
              <a:rPr lang="en-US" sz="2400" i="1" dirty="0" smtClean="0"/>
              <a:t>Effective Notice To Proceed</a:t>
            </a:r>
            <a:endParaRPr lang="en-US" sz="2400" dirty="0"/>
          </a:p>
          <a:p>
            <a:r>
              <a:rPr lang="en-US" sz="2400" i="1" dirty="0" smtClean="0"/>
              <a:t>07/2013 </a:t>
            </a:r>
            <a:r>
              <a:rPr lang="en-US" sz="2400" i="1" dirty="0"/>
              <a:t>- End Schedule A </a:t>
            </a:r>
            <a:r>
              <a:rPr lang="en-US" sz="2400" i="1" dirty="0" smtClean="0"/>
              <a:t>Construction</a:t>
            </a:r>
          </a:p>
          <a:p>
            <a:r>
              <a:rPr lang="en-US" sz="2400" i="1" dirty="0" smtClean="0"/>
              <a:t>8-9/2013 </a:t>
            </a:r>
            <a:r>
              <a:rPr lang="en-US" sz="2400" i="1" dirty="0" smtClean="0"/>
              <a:t>– Begin APT Loading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724" y="3521067"/>
            <a:ext cx="983441" cy="96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542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 Biz Ops Advertisement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Search “</a:t>
            </a:r>
            <a:r>
              <a:rPr lang="en-US" sz="4000" dirty="0"/>
              <a:t>TFHRC </a:t>
            </a:r>
            <a:r>
              <a:rPr lang="en-US" sz="4000" dirty="0" smtClean="0"/>
              <a:t>50(3)”</a:t>
            </a:r>
            <a:endParaRPr lang="en-US" sz="4000" dirty="0">
              <a:hlinkClick r:id="rId2"/>
            </a:endParaRPr>
          </a:p>
          <a:p>
            <a:endParaRPr lang="en-US" u="sng" dirty="0" smtClean="0">
              <a:hlinkClick r:id="rId2"/>
            </a:endParaRPr>
          </a:p>
          <a:p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://www.fbo.gov/index?s=opportunity&amp;mode=form&amp;id=936d1c9bb2c4d5c3a155c2593c58707a&amp;tab=core&amp;tabmode=list&amp;</a:t>
            </a:r>
            <a:r>
              <a:rPr lang="en-US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937675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6979"/>
            <a:ext cx="8382000" cy="5022375"/>
          </a:xfrm>
        </p:spPr>
        <p:txBody>
          <a:bodyPr/>
          <a:lstStyle/>
          <a:p>
            <a:r>
              <a:rPr lang="en-US" sz="4000" dirty="0" smtClean="0"/>
              <a:t>Questions?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5400" dirty="0" smtClean="0"/>
              <a:t>Comments??</a:t>
            </a:r>
            <a:br>
              <a:rPr lang="en-US" sz="54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8000" dirty="0" smtClean="0"/>
              <a:t>Criticisms???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1956873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52" y="1354793"/>
            <a:ext cx="9039497" cy="469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Facility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649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ALF Tir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r="6621" b="19546"/>
          <a:stretch/>
        </p:blipFill>
        <p:spPr bwMode="auto">
          <a:xfrm>
            <a:off x="1398500" y="1306895"/>
            <a:ext cx="2971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843" y="1306897"/>
            <a:ext cx="29718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PIC0003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82"/>
          <a:stretch/>
        </p:blipFill>
        <p:spPr bwMode="auto">
          <a:xfrm>
            <a:off x="1343908" y="3469358"/>
            <a:ext cx="6490917" cy="307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Facility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728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0528"/>
            <a:ext cx="8355013" cy="3810000"/>
          </a:xfrm>
        </p:spPr>
        <p:txBody>
          <a:bodyPr/>
          <a:lstStyle/>
          <a:p>
            <a:r>
              <a:rPr lang="en-US" sz="4000" dirty="0" smtClean="0"/>
              <a:t>Past Accomplishments</a:t>
            </a:r>
          </a:p>
          <a:p>
            <a:pPr lvl="1"/>
            <a:r>
              <a:rPr lang="en-US" sz="3200" dirty="0" smtClean="0"/>
              <a:t>Influence of Tire Type on Performance</a:t>
            </a:r>
          </a:p>
          <a:p>
            <a:pPr lvl="1"/>
            <a:r>
              <a:rPr lang="en-US" sz="3200" dirty="0" smtClean="0"/>
              <a:t>Original Superpave Binder Validation</a:t>
            </a:r>
          </a:p>
          <a:p>
            <a:pPr lvl="1"/>
            <a:r>
              <a:rPr lang="en-US" sz="3200" dirty="0" smtClean="0"/>
              <a:t>Ultrathin </a:t>
            </a:r>
            <a:r>
              <a:rPr lang="en-US" sz="3200" dirty="0" err="1" smtClean="0"/>
              <a:t>WhiteTopping</a:t>
            </a:r>
            <a:endParaRPr lang="en-US" sz="3200" dirty="0" smtClean="0"/>
          </a:p>
          <a:p>
            <a:pPr lvl="1"/>
            <a:r>
              <a:rPr lang="en-US" sz="3200" dirty="0" smtClean="0"/>
              <a:t>Revised Superpave Binder Validation</a:t>
            </a:r>
          </a:p>
          <a:p>
            <a:pPr lvl="1"/>
            <a:r>
              <a:rPr lang="en-US" sz="3200" dirty="0" smtClean="0"/>
              <a:t>Delay of Top-Down Cracking with 4.75mm NMAS Overlay </a:t>
            </a:r>
          </a:p>
        </p:txBody>
      </p:sp>
    </p:spTree>
    <p:extLst>
      <p:ext uri="{BB962C8B-B14F-4D97-AF65-F5344CB8AC3E}">
        <p14:creationId xmlns:p14="http://schemas.microsoft.com/office/powerpoint/2010/main" val="38150182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Published Final Report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3" t="13555" r="31536" b="48704"/>
          <a:stretch/>
        </p:blipFill>
        <p:spPr bwMode="auto">
          <a:xfrm>
            <a:off x="838200" y="1524000"/>
            <a:ext cx="8153400" cy="458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3" t="13555" r="31536" b="1353"/>
          <a:stretch/>
        </p:blipFill>
        <p:spPr bwMode="auto">
          <a:xfrm>
            <a:off x="207579" y="3732925"/>
            <a:ext cx="1655379" cy="2097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3996162"/>
            <a:ext cx="6733209" cy="8156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" pitchFamily="34" charset="0"/>
              </a:rPr>
              <a:t>http://</a:t>
            </a:r>
            <a:r>
              <a:rPr lang="en-US" sz="2300" b="1" dirty="0">
                <a:solidFill>
                  <a:srgbClr val="0000FF"/>
                </a:solidFill>
                <a:latin typeface="Arial" pitchFamily="34" charset="0"/>
              </a:rPr>
              <a:t>www.fhwa.dot.gov/publications/research/infrastructure/pavements/</a:t>
            </a:r>
            <a:r>
              <a:rPr lang="en-US" sz="2300" b="1" dirty="0">
                <a:solidFill>
                  <a:srgbClr val="FF0000"/>
                </a:solidFill>
                <a:latin typeface="Arial Black" pitchFamily="34" charset="0"/>
              </a:rPr>
              <a:t>11045</a:t>
            </a:r>
            <a:r>
              <a:rPr lang="en-US" sz="2300" b="1" dirty="0">
                <a:solidFill>
                  <a:srgbClr val="0000FF"/>
                </a:solidFill>
                <a:latin typeface="Arial" pitchFamily="34" charset="0"/>
              </a:rPr>
              <a:t>/index.cfm</a:t>
            </a:r>
          </a:p>
        </p:txBody>
      </p:sp>
    </p:spTree>
    <p:extLst>
      <p:ext uri="{BB962C8B-B14F-4D97-AF65-F5344CB8AC3E}">
        <p14:creationId xmlns:p14="http://schemas.microsoft.com/office/powerpoint/2010/main" val="29379160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762000"/>
          </a:xfrm>
        </p:spPr>
        <p:txBody>
          <a:bodyPr/>
          <a:lstStyle/>
          <a:p>
            <a:pPr marL="838200" indent="-838200" algn="ctr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</a:rPr>
              <a:t>Recommended Test for Fatigue Cracking</a:t>
            </a:r>
            <a:endParaRPr lang="en-CA" sz="3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355013" cy="3810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DENT = </a:t>
            </a:r>
            <a:r>
              <a:rPr lang="en-US" sz="2400" b="0" u="sng" dirty="0" smtClean="0"/>
              <a:t>D</a:t>
            </a:r>
            <a:r>
              <a:rPr lang="en-US" sz="2400" b="0" dirty="0" smtClean="0"/>
              <a:t>ouble </a:t>
            </a:r>
            <a:r>
              <a:rPr lang="en-US" sz="2400" b="0" u="sng" dirty="0" smtClean="0"/>
              <a:t>E</a:t>
            </a:r>
            <a:r>
              <a:rPr lang="en-US" sz="2400" b="0" dirty="0" smtClean="0"/>
              <a:t>dge </a:t>
            </a:r>
            <a:r>
              <a:rPr lang="en-US" sz="2400" b="0" u="sng" dirty="0" smtClean="0"/>
              <a:t>N</a:t>
            </a:r>
            <a:r>
              <a:rPr lang="en-US" sz="2400" b="0" dirty="0" smtClean="0"/>
              <a:t>otched </a:t>
            </a:r>
            <a:r>
              <a:rPr lang="en-US" sz="2400" b="0" u="sng" dirty="0" smtClean="0"/>
              <a:t>T</a:t>
            </a:r>
            <a:r>
              <a:rPr lang="en-US" sz="2400" b="0" dirty="0" smtClean="0"/>
              <a:t>ension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CTOD = Calculated </a:t>
            </a:r>
            <a:r>
              <a:rPr lang="en-US" sz="2400" b="0" u="sng" dirty="0" smtClean="0"/>
              <a:t>C</a:t>
            </a:r>
            <a:r>
              <a:rPr lang="en-US" sz="2400" b="0" dirty="0" smtClean="0"/>
              <a:t>ritical </a:t>
            </a:r>
            <a:r>
              <a:rPr lang="en-US" sz="2400" b="0" u="sng" dirty="0" smtClean="0"/>
              <a:t>T</a:t>
            </a:r>
            <a:r>
              <a:rPr lang="en-US" sz="2400" b="0" dirty="0" smtClean="0"/>
              <a:t>ip Opening </a:t>
            </a:r>
            <a:r>
              <a:rPr lang="en-US" sz="2400" b="0" u="sng" dirty="0" smtClean="0"/>
              <a:t>D</a:t>
            </a:r>
            <a:r>
              <a:rPr lang="en-US" sz="2400" b="0" dirty="0" smtClean="0"/>
              <a:t>isplacement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Originates Ministry of Transportation Ontario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Equipment: AASHTO T-300 </a:t>
            </a:r>
            <a:r>
              <a:rPr lang="en-US" sz="2400" b="0" i="1" dirty="0"/>
              <a:t>F</a:t>
            </a:r>
            <a:r>
              <a:rPr lang="en-US" sz="2400" b="0" i="1" dirty="0" smtClean="0"/>
              <a:t>orce </a:t>
            </a:r>
            <a:r>
              <a:rPr lang="en-US" sz="2400" b="0" i="1" dirty="0"/>
              <a:t>D</a:t>
            </a:r>
            <a:r>
              <a:rPr lang="en-US" sz="2400" b="0" i="1" dirty="0" smtClean="0"/>
              <a:t>uctility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Written Test Method in Appendix</a:t>
            </a:r>
            <a:endParaRPr lang="en-US" sz="2400" b="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5" t="15353" r="30405" b="7001"/>
          <a:stretch/>
        </p:blipFill>
        <p:spPr bwMode="auto">
          <a:xfrm>
            <a:off x="5943600" y="2895600"/>
            <a:ext cx="2819400" cy="375162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5" descr="DENT at start-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296" y="3563958"/>
            <a:ext cx="3902271" cy="230344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3632051" y="4276915"/>
            <a:ext cx="2872106" cy="98899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50023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3820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 smtClean="0"/>
              <a:t>Stakeholder Input on Next ALF Exp.</a:t>
            </a:r>
            <a:br>
              <a:rPr lang="en-US" sz="3200" dirty="0" smtClean="0"/>
            </a:br>
            <a:r>
              <a:rPr lang="en-US" sz="3200" dirty="0" smtClean="0"/>
              <a:t>Combined Polling Results</a:t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78822" y="2297532"/>
            <a:ext cx="8643260" cy="38100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i="1" dirty="0" smtClean="0">
                <a:latin typeface="Arial" charset="0"/>
              </a:rPr>
              <a:t>Fatigue performance of High RAP HMA &amp; Overlays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sz="900" b="0" dirty="0" smtClean="0">
              <a:latin typeface="Arial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4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Cracking &amp; durability of ultrathin HMA overlays as pavement </a:t>
            </a:r>
            <a:r>
              <a:rPr lang="en-US" sz="24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preservation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900" b="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Thinner &amp; cheaper perpetual pavements with premium HMA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sz="800" b="0" dirty="0" smtClean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sz="900" b="0" dirty="0" smtClean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Cost effectiveness of high-modulus high binder HMA base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sz="900" b="0" dirty="0" smtClean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More structure oriented experiments and less binder-oriented experiments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sz="800" b="0" dirty="0" smtClean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Shorter turn around time</a:t>
            </a:r>
          </a:p>
        </p:txBody>
      </p:sp>
    </p:spTree>
    <p:extLst>
      <p:ext uri="{BB962C8B-B14F-4D97-AF65-F5344CB8AC3E}">
        <p14:creationId xmlns:p14="http://schemas.microsoft.com/office/powerpoint/2010/main" val="28066726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070"/>
            <a:ext cx="8229600" cy="769961"/>
          </a:xfrm>
        </p:spPr>
        <p:txBody>
          <a:bodyPr/>
          <a:lstStyle/>
          <a:p>
            <a:r>
              <a:rPr lang="en-US" dirty="0" smtClean="0"/>
              <a:t>Convergence of Two Initiatives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071081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High RAP Content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10843"/>
            <a:ext cx="4040188" cy="1406525"/>
          </a:xfrm>
        </p:spPr>
        <p:txBody>
          <a:bodyPr/>
          <a:lstStyle/>
          <a:p>
            <a:r>
              <a:rPr lang="en-US" dirty="0" smtClean="0"/>
              <a:t>Less virgin binder</a:t>
            </a:r>
          </a:p>
          <a:p>
            <a:r>
              <a:rPr lang="en-US" dirty="0" smtClean="0"/>
              <a:t>Degree of mixing?</a:t>
            </a:r>
          </a:p>
          <a:p>
            <a:r>
              <a:rPr lang="en-US" dirty="0" smtClean="0"/>
              <a:t>Cracking/durability performance one of highest concerns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071081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Warm Mix Asphalt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710843"/>
            <a:ext cx="4041775" cy="1330325"/>
          </a:xfrm>
        </p:spPr>
        <p:txBody>
          <a:bodyPr/>
          <a:lstStyle/>
          <a:p>
            <a:r>
              <a:rPr lang="en-US" dirty="0" smtClean="0"/>
              <a:t>Sometimes less asphalt content than HMA</a:t>
            </a:r>
          </a:p>
          <a:p>
            <a:r>
              <a:rPr lang="en-US" dirty="0" smtClean="0"/>
              <a:t>Cracking less concern</a:t>
            </a:r>
          </a:p>
          <a:p>
            <a:r>
              <a:rPr lang="en-US" dirty="0" smtClean="0"/>
              <a:t>Affect aging and//or blending?? Better??</a:t>
            </a:r>
          </a:p>
          <a:p>
            <a:r>
              <a:rPr lang="en-US" dirty="0" smtClean="0"/>
              <a:t>Medium/Long Term Catch Up with HMA??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4585648"/>
            <a:ext cx="8355013" cy="158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74465" y="4749421"/>
            <a:ext cx="8364583" cy="174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Char char="•"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Establish realistic boundaries for high-RAP (&amp; RAS) mixtures employing WMA technologies based on percent binder replacement and binder grade changes when combined together.</a:t>
            </a:r>
          </a:p>
        </p:txBody>
      </p:sp>
    </p:spTree>
    <p:extLst>
      <p:ext uri="{BB962C8B-B14F-4D97-AF65-F5344CB8AC3E}">
        <p14:creationId xmlns:p14="http://schemas.microsoft.com/office/powerpoint/2010/main" val="213288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319854"/>
              </p:ext>
            </p:extLst>
          </p:nvPr>
        </p:nvGraphicFramePr>
        <p:xfrm>
          <a:off x="1739745" y="1463040"/>
          <a:ext cx="7305744" cy="4794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4083"/>
                <a:gridCol w="875252"/>
                <a:gridCol w="978988"/>
                <a:gridCol w="627018"/>
                <a:gridCol w="666205"/>
                <a:gridCol w="574890"/>
                <a:gridCol w="904654"/>
                <a:gridCol w="904654"/>
              </a:tblGrid>
              <a:tr h="393018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r>
                        <a:rPr lang="en-US" sz="1600" b="1" baseline="300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F - 320</a:t>
                      </a:r>
                      <a:r>
                        <a:rPr lang="en-US" sz="1600" b="1" baseline="300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240</a:t>
                      </a:r>
                      <a:r>
                        <a:rPr lang="en-US" sz="1600" b="1" baseline="300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F - 270</a:t>
                      </a:r>
                      <a:r>
                        <a:rPr lang="en-US" sz="1600" b="1" baseline="300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018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Foam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Chem.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Foam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Chem.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20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sym typeface="Webdings"/>
                        </a:rPr>
                        <a:t></a:t>
                      </a:r>
                      <a:endParaRPr lang="en-US" sz="3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813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20% ABR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RAP-only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sym typeface="Webdings"/>
                        </a:rPr>
                        <a:t></a:t>
                      </a:r>
                      <a:endParaRPr lang="en-US" sz="3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sym typeface="Webdings"/>
                        </a:rPr>
                        <a:t></a:t>
                      </a:r>
                      <a:endParaRPr lang="en-US" sz="3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sym typeface="Webdings"/>
                        </a:rPr>
                        <a:t></a:t>
                      </a:r>
                      <a:endParaRPr lang="en-US" sz="3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813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20% ABR</a:t>
                      </a:r>
                      <a:r>
                        <a:rPr lang="en-US" sz="2400" b="1" baseline="30000" dirty="0" smtClean="0">
                          <a:solidFill>
                            <a:schemeClr val="tx1"/>
                          </a:solidFill>
                        </a:rPr>
                        <a:t>1,2</a:t>
                      </a:r>
                      <a:r>
                        <a:rPr lang="en-US" sz="1600" b="1" dirty="0" smtClean="0"/>
                        <a:t> </a:t>
                      </a:r>
                    </a:p>
                    <a:p>
                      <a:pPr algn="ctr"/>
                      <a:r>
                        <a:rPr lang="en-US" sz="1600" b="1" dirty="0" smtClean="0"/>
                        <a:t>RAP+RAS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sym typeface="Webdings"/>
                        </a:rPr>
                        <a:t></a:t>
                      </a:r>
                      <a:endParaRPr lang="en-US" sz="3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sym typeface="Webdings"/>
                        </a:rPr>
                        <a:t></a:t>
                      </a:r>
                      <a:endParaRPr lang="en-US" sz="3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(avoid)</a:t>
                      </a: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(avoid)</a:t>
                      </a: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813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40%-50% </a:t>
                      </a:r>
                      <a:r>
                        <a:rPr lang="en-US" sz="2400" b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 smtClean="0"/>
                    </a:p>
                    <a:p>
                      <a:pPr algn="ctr"/>
                      <a:r>
                        <a:rPr lang="en-US" sz="1600" b="1" dirty="0" smtClean="0"/>
                        <a:t>RAP</a:t>
                      </a:r>
                      <a:r>
                        <a:rPr lang="en-US" sz="1600" b="1" baseline="0" dirty="0" smtClean="0"/>
                        <a:t> by weight</a:t>
                      </a:r>
                      <a:endParaRPr lang="en-US" sz="16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sym typeface="Webdings"/>
                        </a:rPr>
                        <a:t></a:t>
                      </a:r>
                      <a:endParaRPr lang="en-US" sz="3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81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40%-50% ABR</a:t>
                      </a:r>
                      <a:r>
                        <a:rPr lang="en-US" sz="2400" b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 smtClean="0"/>
                    </a:p>
                    <a:p>
                      <a:pPr algn="ctr"/>
                      <a:r>
                        <a:rPr lang="en-US" sz="1600" b="1" dirty="0" smtClean="0"/>
                        <a:t>RAP-only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sym typeface="Webdings"/>
                        </a:rPr>
                        <a:t></a:t>
                      </a:r>
                      <a:endParaRPr lang="en-US" sz="3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sym typeface="Webdings"/>
                        </a:rPr>
                        <a:t></a:t>
                      </a:r>
                      <a:endParaRPr lang="en-US" sz="3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sym typeface="Webdings"/>
                        </a:rPr>
                        <a:t></a:t>
                      </a:r>
                      <a:endParaRPr lang="en-US" sz="3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813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40%-50%  ABR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RAP+RAS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(avoid)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(avoid)</a:t>
                      </a: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(avoid)</a:t>
                      </a: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 rot="1234782">
            <a:off x="465399" y="1540072"/>
            <a:ext cx="1685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RAP Content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 rot="1190839">
            <a:off x="83467" y="963070"/>
            <a:ext cx="35730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/>
              <a:t>WMA / HMA Production Temperature</a:t>
            </a:r>
            <a:endParaRPr lang="en-US" sz="1300" b="1" dirty="0"/>
          </a:p>
        </p:txBody>
      </p:sp>
      <p:sp>
        <p:nvSpPr>
          <p:cNvPr id="4" name="TextBox 3"/>
          <p:cNvSpPr txBox="1"/>
          <p:nvPr/>
        </p:nvSpPr>
        <p:spPr>
          <a:xfrm rot="1246006">
            <a:off x="532222" y="1254390"/>
            <a:ext cx="2452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Warm Mix Technology</a:t>
            </a:r>
            <a:endParaRPr lang="en-US" sz="1400" b="1" dirty="0"/>
          </a:p>
        </p:txBody>
      </p:sp>
      <p:cxnSp>
        <p:nvCxnSpPr>
          <p:cNvPr id="8" name="Straight Connector 7"/>
          <p:cNvCxnSpPr/>
          <p:nvPr/>
        </p:nvCxnSpPr>
        <p:spPr bwMode="auto">
          <a:xfrm flipH="1" flipV="1">
            <a:off x="139948" y="1632743"/>
            <a:ext cx="1599798" cy="6140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 flipV="1">
            <a:off x="407395" y="1109264"/>
            <a:ext cx="3102645" cy="113754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 flipV="1">
            <a:off x="516835" y="739471"/>
            <a:ext cx="2993206" cy="114721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 flipV="1">
            <a:off x="691021" y="437322"/>
            <a:ext cx="2819020" cy="10257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123769" y="437322"/>
            <a:ext cx="567252" cy="11954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742634" y="582986"/>
            <a:ext cx="8382000" cy="762000"/>
          </a:xfrm>
        </p:spPr>
        <p:txBody>
          <a:bodyPr/>
          <a:lstStyle/>
          <a:p>
            <a:pPr algn="r"/>
            <a:r>
              <a:rPr lang="en-US" sz="2700" dirty="0" smtClean="0"/>
              <a:t>COMBINED WMA &amp; Hi-RAP</a:t>
            </a:r>
            <a:br>
              <a:rPr lang="en-US" sz="2700" dirty="0" smtClean="0"/>
            </a:br>
            <a:r>
              <a:rPr lang="en-US" sz="2700" dirty="0" smtClean="0"/>
              <a:t>Full Scale ALF Experimental Design</a:t>
            </a:r>
            <a:endParaRPr lang="en-US" sz="2700" b="0" dirty="0"/>
          </a:p>
        </p:txBody>
      </p:sp>
      <p:sp>
        <p:nvSpPr>
          <p:cNvPr id="25" name="TextBox 24"/>
          <p:cNvSpPr txBox="1"/>
          <p:nvPr/>
        </p:nvSpPr>
        <p:spPr>
          <a:xfrm>
            <a:off x="4059283" y="5262516"/>
            <a:ext cx="6944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PG64-28</a:t>
            </a:r>
            <a:endParaRPr lang="en-US" sz="1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120373" y="4627328"/>
            <a:ext cx="6944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PG64-28</a:t>
            </a:r>
            <a:endParaRPr lang="en-US" sz="1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095012" y="5270711"/>
            <a:ext cx="6944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PG64-28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04825" y="5295325"/>
            <a:ext cx="6944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PG64-28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40138" y="2625260"/>
            <a:ext cx="6944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PG70-22</a:t>
            </a:r>
            <a:endParaRPr lang="en-US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613697" y="3912828"/>
            <a:ext cx="6944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PG70-22</a:t>
            </a:r>
            <a:endParaRPr lang="en-US" sz="1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249488" y="3296202"/>
            <a:ext cx="6944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PG70-22</a:t>
            </a:r>
            <a:endParaRPr lang="en-US" sz="1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156767" y="3299854"/>
            <a:ext cx="6944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PG70-22</a:t>
            </a:r>
            <a:endParaRPr lang="en-US" sz="1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503911" y="3912827"/>
            <a:ext cx="6944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PG64-28</a:t>
            </a:r>
            <a:endParaRPr lang="en-US" sz="1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048845" y="3287117"/>
            <a:ext cx="6944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PG70-22</a:t>
            </a:r>
            <a:endParaRPr lang="en-US" sz="1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30628" y="2207612"/>
            <a:ext cx="15523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</a:t>
            </a:r>
          </a:p>
          <a:p>
            <a:r>
              <a:rPr lang="en-US" sz="1400" b="1" dirty="0" smtClean="0"/>
              <a:t>Let the contract  determine the proportion of RAP:RAS, i.e. 15:5 or 13:7. </a:t>
            </a:r>
          </a:p>
          <a:p>
            <a:r>
              <a:rPr lang="en-US" sz="1400" b="1" i="1" u="sng" dirty="0" smtClean="0"/>
              <a:t>Production Tolerance Needed on ABR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2 Preconstruction will include evaluation </a:t>
            </a:r>
            <a:r>
              <a:rPr lang="en-US" sz="1400" b="1" dirty="0"/>
              <a:t>with FHWA input</a:t>
            </a:r>
          </a:p>
          <a:p>
            <a:r>
              <a:rPr lang="en-US" sz="1400" b="1" dirty="0" smtClean="0"/>
              <a:t>of the mix’s effective blend PG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535639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hgTFHRC">
  <a:themeElements>
    <a:clrScheme name="nhgTFHR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hgTFHR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•"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•"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hgTFHR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gTFHR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gTFHR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gTFHR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gTFHR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gTFHR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gTFHR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gTFHR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gTFHR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gTFHR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gTFHR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gTFHR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InvPav 2011 ICAR</Template>
  <TotalTime>2655</TotalTime>
  <Words>695</Words>
  <Application>Microsoft Office PowerPoint</Application>
  <PresentationFormat>On-screen Show (4:3)</PresentationFormat>
  <Paragraphs>173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nhgTFHRC</vt:lpstr>
      <vt:lpstr>High Recycle with WMA  Fatigue Cracking Experiment</vt:lpstr>
      <vt:lpstr>Facility Overview</vt:lpstr>
      <vt:lpstr>Facility Overview</vt:lpstr>
      <vt:lpstr>PowerPoint Presentation</vt:lpstr>
      <vt:lpstr>Fully Published Final Report</vt:lpstr>
      <vt:lpstr>Recommended Test for Fatigue Cracking</vt:lpstr>
      <vt:lpstr>Stakeholder Input on Next ALF Exp. Combined Polling Results </vt:lpstr>
      <vt:lpstr>Convergence of Two Initiatives </vt:lpstr>
      <vt:lpstr>COMBINED WMA &amp; Hi-RAP Full Scale ALF Experimental Design</vt:lpstr>
      <vt:lpstr>Key Features of Experiment</vt:lpstr>
      <vt:lpstr>Tonnage</vt:lpstr>
      <vt:lpstr>PowerPoint Presentation</vt:lpstr>
      <vt:lpstr>PowerPoint Presentation</vt:lpstr>
      <vt:lpstr>PowerPoint Presentation</vt:lpstr>
      <vt:lpstr>Laboratory Characterization</vt:lpstr>
      <vt:lpstr>Lab Characterization  to Address Field Sequencing</vt:lpstr>
      <vt:lpstr>Next Steps</vt:lpstr>
      <vt:lpstr>Fed Biz Ops Advertisement</vt:lpstr>
      <vt:lpstr>Questions?  Comments??   Criticisms???</vt:lpstr>
    </vt:vector>
  </TitlesOfParts>
  <Company>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Capturing the Cracking and Durability of Combined High RAP and Warm Mix Asphalt Technologies</dc:title>
  <dc:creator>TFHRC</dc:creator>
  <cp:lastModifiedBy>Gibson, Nelson (FHWA)</cp:lastModifiedBy>
  <cp:revision>227</cp:revision>
  <cp:lastPrinted>2012-11-16T13:36:44Z</cp:lastPrinted>
  <dcterms:created xsi:type="dcterms:W3CDTF">2012-07-06T12:27:24Z</dcterms:created>
  <dcterms:modified xsi:type="dcterms:W3CDTF">2013-04-11T13:45:09Z</dcterms:modified>
</cp:coreProperties>
</file>