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</p:sldMasterIdLst>
  <p:notesMasterIdLst>
    <p:notesMasterId r:id="rId24"/>
  </p:notesMasterIdLst>
  <p:handoutMasterIdLst>
    <p:handoutMasterId r:id="rId25"/>
  </p:handoutMasterIdLst>
  <p:sldIdLst>
    <p:sldId id="256" r:id="rId4"/>
    <p:sldId id="659" r:id="rId5"/>
    <p:sldId id="639" r:id="rId6"/>
    <p:sldId id="656" r:id="rId7"/>
    <p:sldId id="583" r:id="rId8"/>
    <p:sldId id="651" r:id="rId9"/>
    <p:sldId id="667" r:id="rId10"/>
    <p:sldId id="668" r:id="rId11"/>
    <p:sldId id="669" r:id="rId12"/>
    <p:sldId id="674" r:id="rId13"/>
    <p:sldId id="670" r:id="rId14"/>
    <p:sldId id="672" r:id="rId15"/>
    <p:sldId id="671" r:id="rId16"/>
    <p:sldId id="666" r:id="rId17"/>
    <p:sldId id="673" r:id="rId18"/>
    <p:sldId id="665" r:id="rId19"/>
    <p:sldId id="662" r:id="rId20"/>
    <p:sldId id="660" r:id="rId21"/>
    <p:sldId id="675" r:id="rId22"/>
    <p:sldId id="676" r:id="rId23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3F3E"/>
    <a:srgbClr val="336600"/>
    <a:srgbClr val="006600"/>
    <a:srgbClr val="006666"/>
    <a:srgbClr val="003300"/>
    <a:srgbClr val="008000"/>
    <a:srgbClr val="339933"/>
    <a:srgbClr val="0066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4" autoAdjust="0"/>
    <p:restoredTop sz="93415" autoAdjust="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01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01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01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D7C43387-F2BB-4A50-92F7-55DCB09DCA9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61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8BE45-F518-4FEB-B704-0BF152CD1991}" type="datetimeFigureOut">
              <a:rPr lang="en-US" smtClean="0"/>
              <a:pPr/>
              <a:t>9/12/2013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71CC1-42CB-404B-8ADF-3CC1814950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941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A163F-2657-4D14-BDFC-5DDD694F4C7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A163F-2657-4D14-BDFC-5DDD694F4C7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A163F-2657-4D14-BDFC-5DDD694F4C72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A163F-2657-4D14-BDFC-5DDD694F4C7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A163F-2657-4D14-BDFC-5DDD694F4C7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A163F-2657-4D14-BDFC-5DDD694F4C72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A163F-2657-4D14-BDFC-5DDD694F4C72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A163F-2657-4D14-BDFC-5DDD694F4C72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A163F-2657-4D14-BDFC-5DDD694F4C7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A163F-2657-4D14-BDFC-5DDD694F4C7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A163F-2657-4D14-BDFC-5DDD694F4C7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A163F-2657-4D14-BDFC-5DDD694F4C7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A163F-2657-4D14-BDFC-5DDD694F4C7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A163F-2657-4D14-BDFC-5DDD694F4C7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A163F-2657-4D14-BDFC-5DDD694F4C7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A163F-2657-4D14-BDFC-5DDD694F4C7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D3B68-F1F1-4AE4-8C86-EDF9B29D42C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F5540-A291-4A9B-B074-D1B3A7D41D4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A8D45-B97D-4928-B3FF-17BD9BB58BB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5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 sz="24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5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 sz="24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 sz="24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 sz="24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 sz="24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 sz="24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 sz="24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5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 sz="24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5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 sz="24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 sz="2400" b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44488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512" y="1829017"/>
            <a:ext cx="6019511" cy="2209114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4488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512" y="4267164"/>
            <a:ext cx="6019511" cy="17526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489" y="6248871"/>
            <a:ext cx="2133023" cy="45644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C138F-DE89-4B01-B179-AA59327C62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218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E1C63-A7B6-423B-9300-F7DA3AF636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8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5" y="4406858"/>
            <a:ext cx="7771534" cy="1362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5" y="2905960"/>
            <a:ext cx="7771534" cy="150089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2BD48-396D-494E-936F-77BC967EF9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0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89" y="1981705"/>
            <a:ext cx="4045238" cy="38854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3" y="1981705"/>
            <a:ext cx="4045239" cy="38854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F389C-7E53-4BB8-931E-8ACA6A8E8B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43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74516"/>
            <a:ext cx="8229023" cy="114354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89" y="1535011"/>
            <a:ext cx="4039465" cy="6399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89" y="2175003"/>
            <a:ext cx="4039465" cy="3950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3" y="1535011"/>
            <a:ext cx="4040909" cy="6399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3" y="2175003"/>
            <a:ext cx="4040909" cy="3950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13D15-93A0-40F3-B5F8-B0F0C04F0F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54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72954-615C-405D-9D2F-1A6A3DB20E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4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3FB63-93A9-4E0D-A278-C7DBCF4228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917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72891"/>
            <a:ext cx="3007591" cy="11614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72891"/>
            <a:ext cx="5111750" cy="58525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89" y="1434300"/>
            <a:ext cx="3007591" cy="4691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FD097-B9E2-4392-81A4-EE40F76E54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6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83DDE-0D5A-4EBF-A2EB-AB36CB38531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2" y="4799951"/>
            <a:ext cx="5486977" cy="56689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2" y="612380"/>
            <a:ext cx="5486977" cy="41144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2" y="5366848"/>
            <a:ext cx="5486977" cy="8056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9BAE4-0C63-47D5-8A20-91CE7FCD32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4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0769-009D-4893-A055-0F6700E951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69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977" y="456442"/>
            <a:ext cx="2056535" cy="54107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89" y="456442"/>
            <a:ext cx="6033943" cy="54107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CB2EE-EF52-42A2-9453-25DCBC6B33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20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456443"/>
            <a:ext cx="8229023" cy="13725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489" y="1981705"/>
            <a:ext cx="4045238" cy="38854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3" y="1981705"/>
            <a:ext cx="4045239" cy="38854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8AA40-15D3-4A22-9A58-C12BBDBA44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4273" name="Picture 1" descr="C:\Documents and Settings\clyn1tim\My Documents\My Pictures\MnDOT logo 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0546" y="6157905"/>
            <a:ext cx="519545" cy="584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7519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456443"/>
            <a:ext cx="8229023" cy="13725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489" y="1981705"/>
            <a:ext cx="4045238" cy="38854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1273" y="1981705"/>
            <a:ext cx="4045239" cy="1864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1273" y="4002395"/>
            <a:ext cx="4045239" cy="1864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FACF9-4CF6-483A-B41D-7DF5FF9642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1" descr="C:\Documents and Settings\clyn1tim\My Documents\My Pictures\MnDOT logo 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0546" y="6157905"/>
            <a:ext cx="519545" cy="584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4600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456443"/>
            <a:ext cx="8229023" cy="13725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89" y="1981705"/>
            <a:ext cx="4045238" cy="38854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273" y="1981705"/>
            <a:ext cx="4045239" cy="38854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3091D-B81B-46C5-8BD9-88473BEA1C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1" descr="C:\Documents and Settings\clyn1tim\My Documents\My Pictures\MnDOT logo 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0546" y="6157905"/>
            <a:ext cx="519545" cy="584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9028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456443"/>
            <a:ext cx="8229023" cy="13725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489" y="1981705"/>
            <a:ext cx="8229023" cy="388544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8802C-27C6-4168-B609-F8AF508E51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1" descr="C:\Documents and Settings\clyn1tim\My Documents\My Pictures\MnDOT logo 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0546" y="6157905"/>
            <a:ext cx="519545" cy="584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93363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E7AFDCB5-F4B0-428F-B70F-197A3F55EC81}" type="datetimeFigureOut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9/12/2013</a:t>
            </a:fld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C390-F0DD-42A9-BED4-AAB85F67A4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084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549275"/>
          </a:xfrm>
        </p:spPr>
        <p:txBody>
          <a:bodyPr/>
          <a:lstStyle/>
          <a:p>
            <a:fld id="{0D7CC390-F0DD-42A9-BED4-AAB85F67A4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290" name="Picture 2" descr="http://www.concretepavements.org/images/iscplogo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192050"/>
            <a:ext cx="609600" cy="5327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1219200" y="6133392"/>
            <a:ext cx="5257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950" b="0" cap="all" dirty="0" smtClean="0">
                <a:solidFill>
                  <a:srgbClr val="9BBB59">
                    <a:lumMod val="75000"/>
                  </a:srgbClr>
                </a:solidFill>
                <a:latin typeface="Copperplate Gothic Bold" pitchFamily="34" charset="0"/>
              </a:rPr>
              <a:t>10TH INTERNATIONAL CONFERENCE ON CONCRETE PAVEMENTS</a:t>
            </a:r>
            <a:br>
              <a:rPr lang="en-US" sz="950" b="0" cap="all" dirty="0" smtClean="0">
                <a:solidFill>
                  <a:srgbClr val="9BBB59">
                    <a:lumMod val="75000"/>
                  </a:srgbClr>
                </a:solidFill>
                <a:latin typeface="Copperplate Gothic Bold" pitchFamily="34" charset="0"/>
              </a:rPr>
            </a:br>
            <a:r>
              <a:rPr lang="en-US" sz="950" b="0" cap="all" dirty="0" smtClean="0">
                <a:solidFill>
                  <a:srgbClr val="9BBB59">
                    <a:lumMod val="75000"/>
                  </a:srgbClr>
                </a:solidFill>
                <a:latin typeface="Copperplate Gothic Bold" pitchFamily="34" charset="0"/>
              </a:rPr>
              <a:t> Fairmont Le Château Frontenac</a:t>
            </a:r>
            <a:endParaRPr lang="en-US" sz="950" b="0" dirty="0" smtClean="0">
              <a:solidFill>
                <a:srgbClr val="9BBB59">
                  <a:lumMod val="75000"/>
                </a:srgbClr>
              </a:solidFill>
              <a:latin typeface="Copperplate Gothic Bold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950" b="0" cap="all" dirty="0" smtClean="0">
                <a:solidFill>
                  <a:srgbClr val="9BBB59">
                    <a:lumMod val="75000"/>
                  </a:srgbClr>
                </a:solidFill>
                <a:latin typeface="Copperplate Gothic Bold" pitchFamily="34" charset="0"/>
              </a:rPr>
              <a:t>Québec City, Québec, Canada</a:t>
            </a:r>
            <a:endParaRPr lang="en-US" sz="950" b="0" dirty="0" smtClean="0">
              <a:solidFill>
                <a:srgbClr val="9BBB59">
                  <a:lumMod val="75000"/>
                </a:srgbClr>
              </a:solidFill>
              <a:latin typeface="Copperplate Gothic Bold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950" b="0" cap="all" dirty="0" smtClean="0">
                <a:solidFill>
                  <a:srgbClr val="9BBB59">
                    <a:lumMod val="75000"/>
                  </a:srgbClr>
                </a:solidFill>
                <a:latin typeface="Copperplate Gothic Bold" pitchFamily="34" charset="0"/>
              </a:rPr>
              <a:t>July 8-12, 2012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9446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E7AFDCB5-F4B0-428F-B70F-197A3F55EC81}" type="datetimeFigureOut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9/12/2013</a:t>
            </a:fld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C390-F0DD-42A9-BED4-AAB85F67A4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D8577-B72B-4226-BF02-4A80CE1E8C6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E7AFDCB5-F4B0-428F-B70F-197A3F55EC81}" type="datetimeFigureOut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9/12/2013</a:t>
            </a:fld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C390-F0DD-42A9-BED4-AAB85F67A4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965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E7AFDCB5-F4B0-428F-B70F-197A3F55EC81}" type="datetimeFigureOut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9/12/2013</a:t>
            </a:fld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C390-F0DD-42A9-BED4-AAB85F67A4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58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E7AFDCB5-F4B0-428F-B70F-197A3F55EC81}" type="datetimeFigureOut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9/12/2013</a:t>
            </a:fld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C390-F0DD-42A9-BED4-AAB85F67A4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446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E7AFDCB5-F4B0-428F-B70F-197A3F55EC81}" type="datetimeFigureOut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9/12/2013</a:t>
            </a:fld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C390-F0DD-42A9-BED4-AAB85F67A4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88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E7AFDCB5-F4B0-428F-B70F-197A3F55EC81}" type="datetimeFigureOut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9/12/2013</a:t>
            </a:fld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C390-F0DD-42A9-BED4-AAB85F67A4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419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E7AFDCB5-F4B0-428F-B70F-197A3F55EC81}" type="datetimeFigureOut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9/12/2013</a:t>
            </a:fld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C390-F0DD-42A9-BED4-AAB85F67A4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361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E7AFDCB5-F4B0-428F-B70F-197A3F55EC81}" type="datetimeFigureOut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9/12/2013</a:t>
            </a:fld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C390-F0DD-42A9-BED4-AAB85F67A4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374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E7AFDCB5-F4B0-428F-B70F-197A3F55EC81}" type="datetimeFigureOut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9/12/2013</a:t>
            </a:fld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C390-F0DD-42A9-BED4-AAB85F67A4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A6453-F908-4CA0-BA25-BA876A7339A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01C98-461A-4C3A-9ACD-55DDF01BB71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EAD28-262E-441E-BF40-9BE7860BAA6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BD7C5-A42D-4B82-9745-12B10C7F91C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B8A21-5469-414A-92A9-7705A8D7BDB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4FC82-AF2C-4DFE-B9DC-08AE91B09C0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fld id="{F92D3EF2-DE2F-4537-B7A7-65145B9C4AF8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89" y="6248871"/>
            <a:ext cx="2895023" cy="45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38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89" y="6248871"/>
            <a:ext cx="2133023" cy="45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FD121477-A41F-4BCC-BB83-711DE5ABEB12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5781"/>
            <a:chOff x="0" y="0"/>
            <a:chExt cx="5760" cy="344"/>
          </a:xfrm>
        </p:grpSpPr>
        <p:sp>
          <p:nvSpPr>
            <p:cNvPr id="144384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sp>
          <p:nvSpPr>
            <p:cNvPr id="144384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sp>
          <p:nvSpPr>
            <p:cNvPr id="144384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 b="0">
                <a:solidFill>
                  <a:srgbClr val="666699"/>
                </a:solidFill>
                <a:latin typeface="Arial" charset="0"/>
              </a:endParaRPr>
            </a:p>
          </p:txBody>
        </p:sp>
        <p:sp>
          <p:nvSpPr>
            <p:cNvPr id="144384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5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 b="0">
                <a:solidFill>
                  <a:srgbClr val="666699"/>
                </a:solidFill>
                <a:latin typeface="Arial" charset="0"/>
              </a:endParaRPr>
            </a:p>
          </p:txBody>
        </p:sp>
        <p:sp>
          <p:nvSpPr>
            <p:cNvPr id="144384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5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 b="0">
                <a:solidFill>
                  <a:srgbClr val="9999CC"/>
                </a:solidFill>
                <a:latin typeface="Arial" charset="0"/>
              </a:endParaRPr>
            </a:p>
          </p:txBody>
        </p:sp>
        <p:sp>
          <p:nvSpPr>
            <p:cNvPr id="144385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 b="0">
                <a:solidFill>
                  <a:srgbClr val="666699"/>
                </a:solidFill>
                <a:latin typeface="Arial" charset="0"/>
              </a:endParaRPr>
            </a:p>
          </p:txBody>
        </p:sp>
        <p:sp>
          <p:nvSpPr>
            <p:cNvPr id="144385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sp>
          <p:nvSpPr>
            <p:cNvPr id="144385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 b="0">
                <a:solidFill>
                  <a:srgbClr val="9999CC"/>
                </a:solidFill>
                <a:latin typeface="Arial" charset="0"/>
              </a:endParaRPr>
            </a:p>
          </p:txBody>
        </p:sp>
        <p:sp>
          <p:nvSpPr>
            <p:cNvPr id="144385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 b="0">
                <a:solidFill>
                  <a:srgbClr val="9999CC"/>
                </a:solidFill>
                <a:latin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489" y="456443"/>
            <a:ext cx="8229023" cy="137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489" y="1981705"/>
            <a:ext cx="8229023" cy="388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4385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489" y="6245621"/>
            <a:ext cx="2133023" cy="47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 algn="l">
              <a:defRPr/>
            </a:pPr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7" name="Picture 1" descr="C:\Documents and Settings\clyn1tim\My Documents\My Pictures\MnDOT logo 2.jp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520546" y="6157905"/>
            <a:ext cx="519545" cy="584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70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6019800" cy="549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 cap="all" smtClean="0">
                <a:solidFill>
                  <a:prstClr val="black">
                    <a:tint val="75000"/>
                  </a:prstClr>
                </a:solidFill>
                <a:latin typeface="Copperplate Gothic Bold" pitchFamily="34" charset="0"/>
              </a:rPr>
              <a:t>                      </a:t>
            </a:r>
            <a:r>
              <a:rPr lang="en-US" b="0" cap="all" smtClean="0">
                <a:solidFill>
                  <a:srgbClr val="9BBB59">
                    <a:lumMod val="75000"/>
                  </a:srgbClr>
                </a:solidFill>
                <a:latin typeface="Copperplate Gothic Bold" pitchFamily="34" charset="0"/>
              </a:rPr>
              <a:t>10TH INTERNATIONAL CONFERENCE ON CONCRETE PAVEMENTS</a:t>
            </a:r>
            <a:br>
              <a:rPr lang="en-US" b="0" cap="all" smtClean="0">
                <a:solidFill>
                  <a:srgbClr val="9BBB59">
                    <a:lumMod val="75000"/>
                  </a:srgbClr>
                </a:solidFill>
                <a:latin typeface="Copperplate Gothic Bold" pitchFamily="34" charset="0"/>
              </a:rPr>
            </a:br>
            <a:r>
              <a:rPr lang="en-US" b="0" cap="all" smtClean="0">
                <a:solidFill>
                  <a:srgbClr val="9BBB59">
                    <a:lumMod val="75000"/>
                  </a:srgbClr>
                </a:solidFill>
                <a:latin typeface="Copperplate Gothic Bold" pitchFamily="34" charset="0"/>
              </a:rPr>
              <a:t>                       Fairmont Le Château Frontenac</a:t>
            </a:r>
            <a:endParaRPr lang="en-US" b="0" smtClean="0">
              <a:solidFill>
                <a:srgbClr val="9BBB59">
                  <a:lumMod val="75000"/>
                </a:srgbClr>
              </a:solidFill>
              <a:latin typeface="Copperplate Gothic Bold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 cap="all" smtClean="0">
                <a:solidFill>
                  <a:srgbClr val="9BBB59">
                    <a:lumMod val="75000"/>
                  </a:srgbClr>
                </a:solidFill>
                <a:latin typeface="Copperplate Gothic Bold" pitchFamily="34" charset="0"/>
              </a:rPr>
              <a:t>                       Québec City, Québec, Canada</a:t>
            </a:r>
            <a:endParaRPr lang="en-US" b="0" smtClean="0">
              <a:solidFill>
                <a:srgbClr val="9BBB59">
                  <a:lumMod val="75000"/>
                </a:srgbClr>
              </a:solidFill>
              <a:latin typeface="Copperplate Gothic Bold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 cap="all" smtClean="0">
                <a:solidFill>
                  <a:srgbClr val="9BBB59">
                    <a:lumMod val="75000"/>
                  </a:srgbClr>
                </a:solidFill>
                <a:latin typeface="Copperplate Gothic Bold" pitchFamily="34" charset="0"/>
              </a:rPr>
              <a:t>                       July 8-12, 2012</a:t>
            </a:r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72200"/>
            <a:ext cx="2133600" cy="549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D7CC390-F0DD-42A9-BED4-AAB85F67A48F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2" descr="http://www.concretepavements.org/images/iscplogo.gi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3400" y="6192050"/>
            <a:ext cx="609600" cy="532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679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3191" y="381000"/>
            <a:ext cx="9144000" cy="2133600"/>
          </a:xfrm>
        </p:spPr>
        <p:txBody>
          <a:bodyPr/>
          <a:lstStyle/>
          <a:p>
            <a:r>
              <a:rPr lang="en-US" sz="3600" b="1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2013 Concrete Pavement Construction      at MnROAD</a:t>
            </a:r>
            <a:endParaRPr lang="en-US" sz="3600" b="1" i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343400"/>
            <a:ext cx="6400800" cy="838200"/>
          </a:xfrm>
        </p:spPr>
        <p:txBody>
          <a:bodyPr/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Tom Burnham, P.E.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Minnesota Department of Transportation</a:t>
            </a:r>
          </a:p>
          <a:p>
            <a:endParaRPr lang="en-US" sz="1400" b="1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endParaRPr lang="en-US" sz="1400" b="1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endParaRPr lang="en-US" sz="1400" b="1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85800" y="28194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TRB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AFD40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Monthly Seminar</a:t>
            </a:r>
          </a:p>
          <a:p>
            <a:r>
              <a:rPr lang="en-US" sz="1800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September 12</a:t>
            </a:r>
            <a:r>
              <a:rPr lang="en-US" sz="1800" b="0" baseline="300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th</a:t>
            </a:r>
            <a:r>
              <a:rPr lang="en-US" sz="1800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, 2013</a:t>
            </a:r>
            <a:endParaRPr lang="en-US" sz="1800" b="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313121" y="6324600"/>
            <a:ext cx="441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ucida Calligraphy" pitchFamily="66" charset="0"/>
              </a:rPr>
              <a:t>Office of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ucida Calligraphy" pitchFamily="66" charset="0"/>
              </a:rPr>
              <a:t> Materials and Road Research</a:t>
            </a:r>
            <a:endParaRPr kumimoji="0" lang="en-US" sz="1400" b="1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Lucida Calligraphy" pitchFamily="66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127" name="Picture 79" descr="C:\Documents and Settings\burn1tom\My Documents\My Pictures\10mndotlogo-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86036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9" descr="C:\Documents and Settings\burn1tom\My Documents\My Pictures\10mndotlogo-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86036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109739" y="228600"/>
            <a:ext cx="8362432" cy="1219200"/>
          </a:xfrm>
          <a:prstGeom prst="rect">
            <a:avLst/>
          </a:prstGeom>
          <a:noFill/>
          <a:ln/>
        </p:spPr>
        <p:txBody>
          <a:bodyPr/>
          <a:lstStyle/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400" b="0" i="1" kern="0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	</a:t>
            </a:r>
            <a:r>
              <a:rPr lang="en-US" sz="2400" b="0" kern="0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Fiber Reinforced Concrete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1800" b="0" i="1" kern="0" dirty="0" smtClean="0">
                <a:solidFill>
                  <a:srgbClr val="1F497D">
                    <a:lumMod val="75000"/>
                  </a:srgbClr>
                </a:solidFill>
                <a:latin typeface="+mj-lt"/>
              </a:rPr>
              <a:t>     Performance-based </a:t>
            </a:r>
            <a:r>
              <a:rPr lang="en-US" sz="1800" b="0" i="1" kern="0" dirty="0" smtClean="0">
                <a:solidFill>
                  <a:srgbClr val="1F497D">
                    <a:lumMod val="75000"/>
                  </a:srgbClr>
                </a:solidFill>
                <a:latin typeface="+mj-lt"/>
              </a:rPr>
              <a:t>specification (20% residual strength):</a:t>
            </a:r>
            <a:endParaRPr lang="en-US" sz="1800" b="0" i="1" kern="0" dirty="0" smtClean="0">
              <a:solidFill>
                <a:srgbClr val="1F497D">
                  <a:lumMod val="75000"/>
                </a:srgbClr>
              </a:solidFill>
              <a:latin typeface="+mj-lt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1800" b="0" i="1" kern="0" dirty="0" smtClean="0">
                <a:solidFill>
                  <a:srgbClr val="1F497D">
                    <a:lumMod val="75000"/>
                  </a:srgbClr>
                </a:solidFill>
                <a:latin typeface="+mj-lt"/>
              </a:rPr>
              <a:t>ASTM </a:t>
            </a:r>
            <a:r>
              <a:rPr lang="en-US" sz="1800" b="0" i="1" kern="0" dirty="0" err="1" smtClean="0">
                <a:solidFill>
                  <a:srgbClr val="1F497D">
                    <a:lumMod val="75000"/>
                  </a:srgbClr>
                </a:solidFill>
                <a:latin typeface="+mj-lt"/>
              </a:rPr>
              <a:t>C1609</a:t>
            </a:r>
            <a:r>
              <a:rPr lang="en-US" sz="1800" b="0" i="1" kern="0" dirty="0" smtClean="0">
                <a:solidFill>
                  <a:srgbClr val="1F497D">
                    <a:lumMod val="75000"/>
                  </a:srgbClr>
                </a:solidFill>
                <a:latin typeface="+mj-lt"/>
              </a:rPr>
              <a:t>: </a:t>
            </a:r>
            <a:r>
              <a:rPr lang="en-US" sz="1800" b="0" i="1" dirty="0">
                <a:latin typeface="+mj-lt"/>
              </a:rPr>
              <a:t>Standard Test Method for Flexural Performance of Fiber-Reinforced Concrete (Using Beam With Third-Point Loading)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400" b="0" i="1" kern="0" dirty="0" smtClean="0">
              <a:solidFill>
                <a:srgbClr val="1F497D">
                  <a:lumMod val="75000"/>
                </a:srgbClr>
              </a:solidFill>
              <a:latin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400" b="0" i="1" kern="0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 </a:t>
            </a:r>
            <a:endParaRPr lang="en-US" sz="2400" b="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3" y="1524000"/>
            <a:ext cx="8055200" cy="46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06292" y="6301196"/>
            <a:ext cx="25266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j-lt"/>
              </a:rPr>
              <a:t>Element Materials Technology, June 5, 2013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715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9" descr="C:\Documents and Settings\burn1tom\My Documents\My Pictures\10mndotlogo-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86036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0"/>
            <a:ext cx="7481888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3600" b="0" u="sng" dirty="0" smtClean="0">
                <a:solidFill>
                  <a:srgbClr val="1F497D"/>
                </a:solidFill>
                <a:latin typeface="Arial" charset="0"/>
              </a:rPr>
              <a:t>MnROAD Cells 140 &amp; 240</a:t>
            </a:r>
            <a:endParaRPr lang="en-US" sz="3600" b="0" u="sng" dirty="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109739" y="685800"/>
            <a:ext cx="8362432" cy="609600"/>
          </a:xfrm>
          <a:prstGeom prst="rect">
            <a:avLst/>
          </a:prstGeom>
          <a:noFill/>
          <a:ln/>
        </p:spPr>
        <p:txBody>
          <a:bodyPr/>
          <a:lstStyle/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400" b="0" i="1" kern="0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	   Ultra-thin Fiber Reinforced Concrete Overlay         of Existing Concrete Pavement</a:t>
            </a:r>
            <a:endParaRPr lang="en-US" sz="2400" b="0" kern="0" dirty="0" smtClean="0">
              <a:solidFill>
                <a:prstClr val="black"/>
              </a:solidFill>
              <a:latin typeface="Arial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endParaRPr lang="en-US" sz="24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1" y="1821352"/>
            <a:ext cx="3028402" cy="5276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95601" y="2348998"/>
            <a:ext cx="3028402" cy="311401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95601" y="2679412"/>
            <a:ext cx="3028402" cy="914400"/>
          </a:xfrm>
          <a:prstGeom prst="rect">
            <a:avLst/>
          </a:prstGeom>
          <a:pattFill prst="dashDnDiag">
            <a:fgClr>
              <a:schemeClr val="accent1"/>
            </a:fgClr>
            <a:bgClr>
              <a:schemeClr val="bg2">
                <a:lumMod val="9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890936" y="4490586"/>
            <a:ext cx="3021117" cy="1981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083360" y="1821353"/>
            <a:ext cx="2577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3” </a:t>
            </a:r>
            <a:r>
              <a:rPr lang="en-US" sz="14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FRC</a:t>
            </a:r>
            <a:endParaRPr lang="en-US" sz="1400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6’x6</a:t>
            </a:r>
            <a:r>
              <a:rPr lang="en-US" sz="14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’ panels, 6 </a:t>
            </a:r>
            <a:r>
              <a:rPr lang="en-US" sz="14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lb</a:t>
            </a:r>
            <a:r>
              <a:rPr lang="en-US" sz="14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14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yd</a:t>
            </a:r>
            <a:r>
              <a:rPr lang="en-US" sz="1400" baseline="300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4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Propex</a:t>
            </a:r>
            <a:endParaRPr lang="en-US" sz="14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838698" y="2331879"/>
            <a:ext cx="3142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Fabric interlayer (</a:t>
            </a:r>
            <a:r>
              <a:rPr lang="en-US" sz="16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std</a:t>
            </a:r>
            <a:r>
              <a:rPr lang="en-US" sz="16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and thin)</a:t>
            </a:r>
            <a:endParaRPr lang="en-US" sz="16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770849" y="4038600"/>
            <a:ext cx="1109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Silty</a:t>
            </a:r>
            <a:r>
              <a:rPr lang="en-US" sz="16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/Clay</a:t>
            </a:r>
            <a:endParaRPr lang="en-US" sz="16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270" y="2836420"/>
            <a:ext cx="2124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Var</a:t>
            </a:r>
            <a:r>
              <a:rPr lang="en-US" sz="16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thickness </a:t>
            </a:r>
            <a:r>
              <a:rPr lang="en-US" sz="16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PCC</a:t>
            </a:r>
            <a:endParaRPr lang="en-US" sz="1600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5.5-7” design (1993)</a:t>
            </a:r>
            <a:endParaRPr lang="en-US" sz="16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95601" y="3581400"/>
            <a:ext cx="3028402" cy="914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98973" y="3641734"/>
            <a:ext cx="2146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5” Class 5 </a:t>
            </a:r>
            <a:r>
              <a:rPr lang="en-US" sz="16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Sp</a:t>
            </a:r>
            <a:r>
              <a:rPr lang="en-US" sz="16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(1993)</a:t>
            </a:r>
            <a:endParaRPr lang="en-US" sz="16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09993" y="5129256"/>
            <a:ext cx="1109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Silty</a:t>
            </a:r>
            <a:r>
              <a:rPr lang="en-US" sz="16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/Clay</a:t>
            </a:r>
            <a:endParaRPr lang="en-US" sz="16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4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9" descr="C:\Documents and Settings\burn1tom\My Documents\My Pictures\10mndotlogo-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86036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25442" y="228600"/>
            <a:ext cx="7481888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3600" b="0" u="sng" dirty="0" smtClean="0">
                <a:solidFill>
                  <a:srgbClr val="1F497D"/>
                </a:solidFill>
                <a:latin typeface="Arial" charset="0"/>
              </a:rPr>
              <a:t>MnROAD Cells 140 &amp; 240</a:t>
            </a:r>
            <a:endParaRPr lang="en-US" sz="3600" b="0" u="sng" dirty="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109739" y="831850"/>
            <a:ext cx="8362432" cy="609600"/>
          </a:xfrm>
          <a:prstGeom prst="rect">
            <a:avLst/>
          </a:prstGeom>
          <a:noFill/>
          <a:ln/>
        </p:spPr>
        <p:txBody>
          <a:bodyPr/>
          <a:lstStyle/>
          <a:p>
            <a:pPr lvl="1" algn="l">
              <a:lnSpc>
                <a:spcPct val="90000"/>
              </a:lnSpc>
              <a:spcBef>
                <a:spcPct val="20000"/>
              </a:spcBef>
            </a:pPr>
            <a:r>
              <a:rPr lang="en-US" sz="2400" b="0" i="1" kern="0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	   	Nonwoven Geotextile Fabric Interlayer</a:t>
            </a:r>
            <a:endParaRPr lang="en-US" sz="24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9106" y="5666538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Used glue to secure standard/thin fabric to existing concrete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Fabric supplied by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Propex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R:\Concrete\Concrete Researchers\Tom Burnham\2013 photos\Picture 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24" y="1239824"/>
            <a:ext cx="6519661" cy="439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16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9" descr="C:\Documents and Settings\burn1tom\My Documents\My Pictures\10mndotlogo-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86036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0"/>
            <a:ext cx="7481888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3600" b="0" u="sng" dirty="0" smtClean="0">
                <a:solidFill>
                  <a:srgbClr val="1F497D"/>
                </a:solidFill>
                <a:latin typeface="Arial" charset="0"/>
              </a:rPr>
              <a:t>MnROAD Cells 140 &amp; 240</a:t>
            </a:r>
            <a:endParaRPr lang="en-US" sz="3600" b="0" u="sng" dirty="0">
              <a:solidFill>
                <a:srgbClr val="1F497D"/>
              </a:solidFill>
              <a:latin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5367"/>
            <a:ext cx="7134225" cy="503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7744" y="6106337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Fibers supplied by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Propex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4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9" descr="C:\Documents and Settings\burn1tom\My Documents\My Pictures\10mndotlogo-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86036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0"/>
            <a:ext cx="7481888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3600" b="0" u="sng" dirty="0" smtClean="0">
                <a:solidFill>
                  <a:srgbClr val="1F497D"/>
                </a:solidFill>
                <a:latin typeface="Arial" charset="0"/>
              </a:rPr>
              <a:t>MnROAD Cells 140 &amp; 240</a:t>
            </a:r>
            <a:endParaRPr lang="en-US" sz="3600" b="0" u="sng" dirty="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109739" y="685800"/>
            <a:ext cx="8362432" cy="609600"/>
          </a:xfrm>
          <a:prstGeom prst="rect">
            <a:avLst/>
          </a:prstGeom>
          <a:noFill/>
          <a:ln/>
        </p:spPr>
        <p:txBody>
          <a:bodyPr/>
          <a:lstStyle/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400" b="0" i="1" kern="0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	   Fiber Optic Sensors</a:t>
            </a:r>
            <a:endParaRPr lang="en-US" sz="24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825455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Partnership with Missouri University of Science and Technology and NDSU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R:\Concrete\Concrete Researchers\Tom Burnham\2013 photos\Picture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733" y="1276350"/>
            <a:ext cx="5790443" cy="434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2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9" descr="C:\Documents and Settings\burn1tom\My Documents\My Pictures\10mndotlogo-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86036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0"/>
            <a:ext cx="7481888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3600" b="0" u="sng" dirty="0" smtClean="0">
                <a:solidFill>
                  <a:srgbClr val="1F497D"/>
                </a:solidFill>
                <a:latin typeface="Arial" charset="0"/>
              </a:rPr>
              <a:t>MnROAD Cells 140 &amp; 240</a:t>
            </a:r>
            <a:endParaRPr lang="en-US" sz="3600" b="0" u="sng" dirty="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109739" y="685800"/>
            <a:ext cx="8362432" cy="609600"/>
          </a:xfrm>
          <a:prstGeom prst="rect">
            <a:avLst/>
          </a:prstGeom>
          <a:noFill/>
          <a:ln/>
        </p:spPr>
        <p:txBody>
          <a:bodyPr/>
          <a:lstStyle/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400" b="0" i="1" kern="0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	   Fiber Optic Sensors</a:t>
            </a:r>
            <a:endParaRPr lang="en-US" sz="24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825455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Partnership with Missouri University of Science and Technology and NDSU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4" y="1167817"/>
            <a:ext cx="4064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944" y="3453817"/>
            <a:ext cx="4224539" cy="237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74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9" descr="C:\Documents and Settings\burn1tom\My Documents\My Pictures\10mndotlogo-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86036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0"/>
            <a:ext cx="7481888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3600" b="0" u="sng" dirty="0" smtClean="0">
                <a:solidFill>
                  <a:srgbClr val="1F497D"/>
                </a:solidFill>
                <a:latin typeface="Arial" charset="0"/>
              </a:rPr>
              <a:t>MnROAD Cell 39</a:t>
            </a:r>
            <a:endParaRPr lang="en-US" sz="3600" b="0" u="sng" dirty="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109739" y="685800"/>
            <a:ext cx="8362432" cy="609600"/>
          </a:xfrm>
          <a:prstGeom prst="rect">
            <a:avLst/>
          </a:prstGeom>
          <a:noFill/>
          <a:ln/>
        </p:spPr>
        <p:txBody>
          <a:bodyPr/>
          <a:lstStyle/>
          <a:p>
            <a:pPr lvl="1" algn="l">
              <a:lnSpc>
                <a:spcPct val="90000"/>
              </a:lnSpc>
              <a:spcBef>
                <a:spcPct val="20000"/>
              </a:spcBef>
            </a:pPr>
            <a:r>
              <a:rPr lang="en-US" sz="2400" b="0" i="1" kern="0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	   Thin Pervious Bonded Concrete Overlay</a:t>
            </a:r>
            <a:endParaRPr lang="en-US" sz="2400" b="0" kern="0" dirty="0" smtClean="0">
              <a:solidFill>
                <a:prstClr val="black"/>
              </a:solidFill>
              <a:latin typeface="Arial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endParaRPr lang="en-US" sz="24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57987" y="1493020"/>
            <a:ext cx="2186045" cy="5201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57987" y="2013218"/>
            <a:ext cx="2186045" cy="851402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57987" y="2864620"/>
            <a:ext cx="2186045" cy="685800"/>
          </a:xfrm>
          <a:prstGeom prst="rect">
            <a:avLst/>
          </a:prstGeom>
          <a:pattFill prst="dashDnDiag">
            <a:fgClr>
              <a:schemeClr val="accent1"/>
            </a:fgClr>
            <a:bgClr>
              <a:schemeClr val="bg2">
                <a:lumMod val="9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257987" y="3575088"/>
            <a:ext cx="2186047" cy="1981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237850" y="1570906"/>
            <a:ext cx="2175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4” Pervious </a:t>
            </a:r>
            <a:r>
              <a:rPr lang="en-US" sz="14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PCC</a:t>
            </a:r>
            <a:r>
              <a:rPr lang="en-US" sz="14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(2008)</a:t>
            </a:r>
            <a:endParaRPr lang="en-US" sz="14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564886" y="2269642"/>
            <a:ext cx="1483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6”PCC</a:t>
            </a:r>
            <a:r>
              <a:rPr lang="en-US" sz="16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(1993)</a:t>
            </a:r>
            <a:endParaRPr lang="en-US" sz="16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868827" y="3010718"/>
            <a:ext cx="956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5” CL 5 </a:t>
            </a:r>
            <a:endParaRPr lang="en-US" sz="16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770849" y="4038600"/>
            <a:ext cx="1109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Silty</a:t>
            </a:r>
            <a:r>
              <a:rPr lang="en-US" sz="16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/Clay</a:t>
            </a:r>
            <a:endParaRPr lang="en-US" sz="16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50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9" descr="C:\Documents and Settings\burn1tom\My Documents\My Pictures\10mndotlogo-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86036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0"/>
            <a:ext cx="7481888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3600" b="0" u="sng" dirty="0" smtClean="0">
                <a:solidFill>
                  <a:srgbClr val="1F497D"/>
                </a:solidFill>
                <a:latin typeface="Arial" charset="0"/>
              </a:rPr>
              <a:t>MnROAD Cell 39</a:t>
            </a:r>
            <a:endParaRPr lang="en-US" sz="3600" b="0" u="sng" dirty="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109739" y="685800"/>
            <a:ext cx="8362432" cy="609600"/>
          </a:xfrm>
          <a:prstGeom prst="rect">
            <a:avLst/>
          </a:prstGeom>
          <a:noFill/>
          <a:ln/>
        </p:spPr>
        <p:txBody>
          <a:bodyPr/>
          <a:lstStyle/>
          <a:p>
            <a:pPr lvl="1" algn="l">
              <a:lnSpc>
                <a:spcPct val="90000"/>
              </a:lnSpc>
              <a:spcBef>
                <a:spcPct val="20000"/>
              </a:spcBef>
            </a:pPr>
            <a:r>
              <a:rPr lang="en-US" sz="2400" b="0" i="1" kern="0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	   Thin Pervious Bonded Concrete Overlay</a:t>
            </a:r>
            <a:endParaRPr lang="en-US" sz="2400" b="0" kern="0" dirty="0" smtClean="0">
              <a:solidFill>
                <a:prstClr val="black"/>
              </a:solidFill>
              <a:latin typeface="Arial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endParaRPr lang="en-US" sz="2400" b="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65" y="1130423"/>
            <a:ext cx="4099718" cy="546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25456" y="6186036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May 2009</a:t>
            </a:r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7383" y="1953557"/>
            <a:ext cx="37000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Arial" pitchFamily="34" charset="0"/>
                <a:cs typeface="Arial" pitchFamily="34" charset="0"/>
              </a:rPr>
              <a:t>Constructed with rough ride</a:t>
            </a:r>
          </a:p>
          <a:p>
            <a:pPr algn="l"/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800" dirty="0" smtClean="0">
                <a:latin typeface="Arial" pitchFamily="34" charset="0"/>
                <a:cs typeface="Arial" pitchFamily="34" charset="0"/>
              </a:rPr>
              <a:t>Numerous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panel cracks, areas of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debonding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800" dirty="0" smtClean="0">
                <a:latin typeface="Arial" pitchFamily="34" charset="0"/>
                <a:cs typeface="Arial" pitchFamily="34" charset="0"/>
              </a:rPr>
              <a:t>Scheduled to be diamond ground to improve ride quality</a:t>
            </a:r>
          </a:p>
          <a:p>
            <a:pPr algn="l"/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800" dirty="0" smtClean="0">
                <a:latin typeface="Arial" pitchFamily="34" charset="0"/>
                <a:cs typeface="Arial" pitchFamily="34" charset="0"/>
              </a:rPr>
              <a:t>Will assess ability of pervious pavements to be diamond ground (clogging?)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8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9" descr="C:\Documents and Settings\burn1tom\My Documents\My Pictures\10mndotlogo-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86036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0"/>
            <a:ext cx="7481888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3600" b="0" u="sng" dirty="0" smtClean="0">
                <a:solidFill>
                  <a:srgbClr val="1F497D"/>
                </a:solidFill>
                <a:latin typeface="Arial" charset="0"/>
              </a:rPr>
              <a:t>MnROAD Cell 32</a:t>
            </a:r>
            <a:endParaRPr lang="en-US" sz="3600" b="0" u="sng" dirty="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109739" y="685800"/>
            <a:ext cx="8362432" cy="609600"/>
          </a:xfrm>
          <a:prstGeom prst="rect">
            <a:avLst/>
          </a:prstGeom>
          <a:noFill/>
          <a:ln/>
        </p:spPr>
        <p:txBody>
          <a:bodyPr/>
          <a:lstStyle/>
          <a:p>
            <a:pPr lvl="1" algn="l">
              <a:lnSpc>
                <a:spcPct val="90000"/>
              </a:lnSpc>
              <a:spcBef>
                <a:spcPct val="20000"/>
              </a:spcBef>
            </a:pPr>
            <a:r>
              <a:rPr lang="en-US" sz="2400" b="0" i="1" kern="0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	   Rehabilitation of 5 inch thick concrete pavement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1600" b="0" i="1" kern="0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Half panel full-depth concrete replacement, retrofit dowel bars and plates,            diamond grinding to improve ride quality</a:t>
            </a:r>
            <a:endParaRPr lang="en-US" sz="1600" b="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6" y="1752600"/>
            <a:ext cx="808672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7" y="3810000"/>
            <a:ext cx="80867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07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9" descr="C:\Documents and Settings\burn1tom\My Documents\My Pictures\10mndotlogo-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86036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0"/>
            <a:ext cx="7481888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3600" b="0" u="sng" dirty="0" err="1" smtClean="0">
                <a:solidFill>
                  <a:srgbClr val="1F497D"/>
                </a:solidFill>
                <a:latin typeface="Arial" charset="0"/>
              </a:rPr>
              <a:t>PNA</a:t>
            </a:r>
            <a:r>
              <a:rPr lang="en-US" sz="3600" b="0" u="sng" dirty="0" smtClean="0">
                <a:solidFill>
                  <a:srgbClr val="1F497D"/>
                </a:solidFill>
                <a:latin typeface="Arial" charset="0"/>
              </a:rPr>
              <a:t> </a:t>
            </a:r>
            <a:r>
              <a:rPr lang="en-US" sz="3600" b="0" u="sng" dirty="0" err="1" smtClean="0">
                <a:solidFill>
                  <a:srgbClr val="1F497D"/>
                </a:solidFill>
                <a:latin typeface="Arial" charset="0"/>
              </a:rPr>
              <a:t>CoVex</a:t>
            </a:r>
            <a:r>
              <a:rPr lang="en-US" sz="3600" b="0" u="sng" dirty="0" smtClean="0">
                <a:solidFill>
                  <a:srgbClr val="1F497D"/>
                </a:solidFill>
                <a:latin typeface="Arial" charset="0"/>
              </a:rPr>
              <a:t> Plate Dowels</a:t>
            </a:r>
            <a:endParaRPr lang="en-US" sz="3600" b="0" u="sng" dirty="0">
              <a:solidFill>
                <a:srgbClr val="1F497D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399"/>
            <a:ext cx="6781800" cy="508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7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97" y="685800"/>
            <a:ext cx="9144000" cy="1001027"/>
          </a:xfrm>
        </p:spPr>
        <p:txBody>
          <a:bodyPr/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</a:rPr>
              <a:t>MnROAD 2013 Project Themes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2286000"/>
            <a:ext cx="40959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Innovation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Preservation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Sustainability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83242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9" descr="C:\Documents and Settings\burn1tom\My Documents\My Pictures\10mndotlogo-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86036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9452" y="1752600"/>
            <a:ext cx="596509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Questions?????</a:t>
            </a:r>
            <a:endParaRPr lang="en-US" sz="6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879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828800"/>
          </a:xfrm>
        </p:spPr>
        <p:txBody>
          <a:bodyPr/>
          <a:lstStyle/>
          <a:p>
            <a:pPr algn="ctr"/>
            <a:r>
              <a:rPr lang="en-US" sz="3200" b="1" i="1" dirty="0" smtClean="0"/>
              <a:t>MnROAD 2013 Construction (June)  </a:t>
            </a:r>
            <a:endParaRPr lang="en-US" sz="3200" b="1" i="1" dirty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364749" y="1219200"/>
            <a:ext cx="8382000" cy="4876800"/>
          </a:xfrm>
          <a:prstGeom prst="rect">
            <a:avLst/>
          </a:prstGeom>
          <a:noFill/>
          <a:ln/>
        </p:spPr>
        <p:txBody>
          <a:bodyPr/>
          <a:lstStyle/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b="0" kern="0" dirty="0" smtClean="0">
                <a:solidFill>
                  <a:srgbClr val="00007D"/>
                </a:solidFill>
                <a:latin typeface="Arial" charset="0"/>
              </a:rPr>
              <a:t>Cell 613: Maximum recycled content mix</a:t>
            </a:r>
          </a:p>
          <a:p>
            <a:pPr marL="1257300" lvl="2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 b="0" kern="0" dirty="0" smtClean="0">
                <a:solidFill>
                  <a:srgbClr val="00007D"/>
                </a:solidFill>
                <a:latin typeface="Arial" charset="0"/>
              </a:rPr>
              <a:t>7.5” Concrete pavement</a:t>
            </a:r>
          </a:p>
          <a:p>
            <a:pPr marL="1257300" lvl="2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 b="0" kern="0" dirty="0" smtClean="0">
                <a:solidFill>
                  <a:srgbClr val="00007D"/>
                </a:solidFill>
                <a:latin typeface="Arial" charset="0"/>
              </a:rPr>
              <a:t>High percentage </a:t>
            </a:r>
            <a:r>
              <a:rPr lang="en-US" sz="1800" b="0" kern="0" dirty="0">
                <a:solidFill>
                  <a:srgbClr val="00007D"/>
                </a:solidFill>
                <a:latin typeface="Arial" charset="0"/>
              </a:rPr>
              <a:t>(75</a:t>
            </a:r>
            <a:r>
              <a:rPr lang="en-US" sz="1800" b="0" kern="0" dirty="0" smtClean="0">
                <a:solidFill>
                  <a:srgbClr val="00007D"/>
                </a:solidFill>
                <a:latin typeface="Arial" charset="0"/>
              </a:rPr>
              <a:t>%) </a:t>
            </a:r>
            <a:r>
              <a:rPr lang="en-US" sz="1800" b="0" kern="0" dirty="0" smtClean="0">
                <a:solidFill>
                  <a:srgbClr val="00007D"/>
                </a:solidFill>
                <a:latin typeface="Arial" charset="0"/>
              </a:rPr>
              <a:t>of </a:t>
            </a:r>
            <a:r>
              <a:rPr lang="en-US" sz="1800" b="0" kern="0" dirty="0" smtClean="0">
                <a:solidFill>
                  <a:srgbClr val="00007D"/>
                </a:solidFill>
                <a:latin typeface="Arial" charset="0"/>
              </a:rPr>
              <a:t>recycled concrete used as coarse aggregate in concrete </a:t>
            </a:r>
            <a:r>
              <a:rPr lang="en-US" sz="1800" b="0" kern="0" dirty="0" smtClean="0">
                <a:solidFill>
                  <a:srgbClr val="00007D"/>
                </a:solidFill>
                <a:latin typeface="Arial" charset="0"/>
              </a:rPr>
              <a:t>mix</a:t>
            </a:r>
          </a:p>
          <a:p>
            <a:pPr marL="1257300" lvl="2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 b="0" kern="0" dirty="0" smtClean="0">
                <a:solidFill>
                  <a:srgbClr val="00007D"/>
                </a:solidFill>
                <a:latin typeface="Arial" charset="0"/>
              </a:rPr>
              <a:t>Innovative (narrow) pre-formed </a:t>
            </a:r>
            <a:r>
              <a:rPr lang="en-US" sz="1800" b="0" kern="0" dirty="0" smtClean="0">
                <a:solidFill>
                  <a:srgbClr val="00007D"/>
                </a:solidFill>
                <a:latin typeface="Arial" charset="0"/>
              </a:rPr>
              <a:t>joint seals</a:t>
            </a:r>
          </a:p>
          <a:p>
            <a:pPr marL="1257300" lvl="2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 b="0" kern="0" dirty="0" smtClean="0">
                <a:solidFill>
                  <a:srgbClr val="00007D"/>
                </a:solidFill>
                <a:latin typeface="Arial" charset="0"/>
              </a:rPr>
              <a:t>Geotextile drains under dowel baskets</a:t>
            </a:r>
          </a:p>
          <a:p>
            <a:pPr marL="1257300" lvl="2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sz="1800" b="0" kern="0" dirty="0" smtClean="0">
              <a:solidFill>
                <a:srgbClr val="00007D"/>
              </a:solidFill>
              <a:latin typeface="Arial" charset="0"/>
            </a:endParaRP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b="0" kern="0" dirty="0" smtClean="0">
                <a:solidFill>
                  <a:srgbClr val="00007D"/>
                </a:solidFill>
                <a:latin typeface="Arial" charset="0"/>
              </a:rPr>
              <a:t>Cells 160-163: Fiber-reinforced bonded concrete overlay of asphalt (whitetopping)</a:t>
            </a:r>
          </a:p>
          <a:p>
            <a:pPr marL="1257300" lvl="2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 b="0" kern="0" dirty="0" smtClean="0">
                <a:solidFill>
                  <a:srgbClr val="00007D"/>
                </a:solidFill>
                <a:latin typeface="Arial" charset="0"/>
              </a:rPr>
              <a:t>4” </a:t>
            </a:r>
            <a:r>
              <a:rPr lang="en-US" sz="1800" b="0" kern="0" dirty="0" err="1" smtClean="0">
                <a:solidFill>
                  <a:srgbClr val="00007D"/>
                </a:solidFill>
                <a:latin typeface="Arial" charset="0"/>
              </a:rPr>
              <a:t>FRC</a:t>
            </a:r>
            <a:r>
              <a:rPr lang="en-US" sz="1800" b="0" kern="0" dirty="0" smtClean="0">
                <a:solidFill>
                  <a:srgbClr val="00007D"/>
                </a:solidFill>
                <a:latin typeface="Arial" charset="0"/>
              </a:rPr>
              <a:t> over 7” existing </a:t>
            </a:r>
            <a:r>
              <a:rPr lang="en-US" sz="1800" b="0" kern="0" dirty="0" err="1" smtClean="0">
                <a:solidFill>
                  <a:srgbClr val="00007D"/>
                </a:solidFill>
                <a:latin typeface="Arial" charset="0"/>
              </a:rPr>
              <a:t>HMA</a:t>
            </a:r>
            <a:r>
              <a:rPr lang="en-US" sz="1800" b="0" kern="0" dirty="0" smtClean="0">
                <a:solidFill>
                  <a:srgbClr val="00007D"/>
                </a:solidFill>
                <a:latin typeface="Arial" charset="0"/>
              </a:rPr>
              <a:t> (milled)</a:t>
            </a:r>
          </a:p>
          <a:p>
            <a:pPr marL="1257300" lvl="2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 b="0" kern="0" dirty="0" smtClean="0">
                <a:solidFill>
                  <a:srgbClr val="00007D"/>
                </a:solidFill>
                <a:latin typeface="Arial" charset="0"/>
              </a:rPr>
              <a:t>5” </a:t>
            </a:r>
            <a:r>
              <a:rPr lang="en-US" sz="1800" b="0" kern="0" dirty="0" err="1" smtClean="0">
                <a:solidFill>
                  <a:srgbClr val="00007D"/>
                </a:solidFill>
                <a:latin typeface="Arial" charset="0"/>
              </a:rPr>
              <a:t>FRC</a:t>
            </a:r>
            <a:r>
              <a:rPr lang="en-US" sz="1800" b="0" kern="0" dirty="0" smtClean="0">
                <a:solidFill>
                  <a:srgbClr val="00007D"/>
                </a:solidFill>
                <a:latin typeface="Arial" charset="0"/>
              </a:rPr>
              <a:t> over 6” existing </a:t>
            </a:r>
            <a:r>
              <a:rPr lang="en-US" sz="1800" b="0" kern="0" dirty="0" err="1" smtClean="0">
                <a:solidFill>
                  <a:srgbClr val="00007D"/>
                </a:solidFill>
                <a:latin typeface="Arial" charset="0"/>
              </a:rPr>
              <a:t>HMA</a:t>
            </a:r>
            <a:r>
              <a:rPr lang="en-US" sz="1800" b="0" kern="0" dirty="0" smtClean="0">
                <a:solidFill>
                  <a:srgbClr val="00007D"/>
                </a:solidFill>
                <a:latin typeface="Arial" charset="0"/>
              </a:rPr>
              <a:t> (milled)</a:t>
            </a:r>
          </a:p>
          <a:p>
            <a:pPr marL="1257300" lvl="2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 b="0" kern="0" dirty="0" smtClean="0">
                <a:solidFill>
                  <a:srgbClr val="00007D"/>
                </a:solidFill>
                <a:latin typeface="Arial" charset="0"/>
              </a:rPr>
              <a:t>Sealed </a:t>
            </a:r>
            <a:r>
              <a:rPr lang="en-US" sz="1800" b="0" kern="0" dirty="0" err="1" smtClean="0">
                <a:solidFill>
                  <a:srgbClr val="00007D"/>
                </a:solidFill>
                <a:latin typeface="Arial" charset="0"/>
              </a:rPr>
              <a:t>vs</a:t>
            </a:r>
            <a:r>
              <a:rPr lang="en-US" sz="1800" b="0" kern="0" dirty="0" smtClean="0">
                <a:solidFill>
                  <a:srgbClr val="00007D"/>
                </a:solidFill>
                <a:latin typeface="Arial" charset="0"/>
              </a:rPr>
              <a:t> unsealed joints</a:t>
            </a:r>
          </a:p>
          <a:p>
            <a:pPr marL="1257300" lvl="2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sz="1800" b="0" kern="0" dirty="0">
              <a:solidFill>
                <a:srgbClr val="00007D"/>
              </a:solidFill>
              <a:latin typeface="Arial" charset="0"/>
            </a:endParaRP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b="0" kern="0" dirty="0" smtClean="0">
                <a:solidFill>
                  <a:srgbClr val="00007D"/>
                </a:solidFill>
                <a:latin typeface="Arial" charset="0"/>
              </a:rPr>
              <a:t>Cells </a:t>
            </a:r>
            <a:r>
              <a:rPr lang="en-US" sz="2400" b="0" kern="0" dirty="0" smtClean="0">
                <a:solidFill>
                  <a:srgbClr val="00007D"/>
                </a:solidFill>
                <a:latin typeface="Arial" charset="0"/>
              </a:rPr>
              <a:t>140</a:t>
            </a:r>
            <a:r>
              <a:rPr lang="en-US" sz="2400" b="0" kern="0" dirty="0" smtClean="0">
                <a:solidFill>
                  <a:srgbClr val="00007D"/>
                </a:solidFill>
                <a:latin typeface="Arial" charset="0"/>
              </a:rPr>
              <a:t>, 240</a:t>
            </a:r>
            <a:r>
              <a:rPr lang="en-US" sz="2400" b="0" kern="0" dirty="0" smtClean="0">
                <a:solidFill>
                  <a:srgbClr val="00007D"/>
                </a:solidFill>
                <a:latin typeface="Arial" charset="0"/>
              </a:rPr>
              <a:t>: Ultra-thin </a:t>
            </a:r>
            <a:r>
              <a:rPr lang="en-US" sz="2400" b="0" kern="0" dirty="0" err="1" smtClean="0">
                <a:solidFill>
                  <a:srgbClr val="00007D"/>
                </a:solidFill>
                <a:latin typeface="Arial" charset="0"/>
              </a:rPr>
              <a:t>FRC</a:t>
            </a:r>
            <a:r>
              <a:rPr lang="en-US" sz="2400" b="0" kern="0" dirty="0" smtClean="0">
                <a:solidFill>
                  <a:srgbClr val="00007D"/>
                </a:solidFill>
                <a:latin typeface="Arial" charset="0"/>
              </a:rPr>
              <a:t> unbonded concrete overlay of concrete</a:t>
            </a:r>
            <a:endParaRPr lang="en-US" sz="2400" b="0" kern="0" dirty="0">
              <a:solidFill>
                <a:srgbClr val="00007D"/>
              </a:solidFill>
              <a:latin typeface="Arial" charset="0"/>
            </a:endParaRPr>
          </a:p>
          <a:p>
            <a:pPr marL="1257300" lvl="2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 b="0" kern="0" dirty="0" smtClean="0">
                <a:solidFill>
                  <a:srgbClr val="00007D"/>
                </a:solidFill>
                <a:latin typeface="Arial" charset="0"/>
              </a:rPr>
              <a:t>3” </a:t>
            </a:r>
            <a:r>
              <a:rPr lang="en-US" sz="1800" b="0" kern="0" dirty="0" err="1" smtClean="0">
                <a:solidFill>
                  <a:srgbClr val="00007D"/>
                </a:solidFill>
                <a:latin typeface="Arial" charset="0"/>
              </a:rPr>
              <a:t>FRC</a:t>
            </a:r>
            <a:r>
              <a:rPr lang="en-US" sz="1800" b="0" kern="0" dirty="0" smtClean="0">
                <a:solidFill>
                  <a:srgbClr val="00007D"/>
                </a:solidFill>
                <a:latin typeface="Arial" charset="0"/>
              </a:rPr>
              <a:t> over 7” existing </a:t>
            </a:r>
            <a:r>
              <a:rPr lang="en-US" sz="1800" b="0" kern="0" dirty="0" err="1" smtClean="0">
                <a:solidFill>
                  <a:srgbClr val="00007D"/>
                </a:solidFill>
                <a:latin typeface="Arial" charset="0"/>
              </a:rPr>
              <a:t>PCC</a:t>
            </a:r>
            <a:endParaRPr lang="en-US" sz="1800" b="0" kern="0" dirty="0" smtClean="0">
              <a:solidFill>
                <a:srgbClr val="00007D"/>
              </a:solidFill>
              <a:latin typeface="Arial" charset="0"/>
            </a:endParaRPr>
          </a:p>
          <a:p>
            <a:pPr marL="1257300" lvl="2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 b="0" kern="0" dirty="0" smtClean="0">
                <a:solidFill>
                  <a:srgbClr val="00007D"/>
                </a:solidFill>
                <a:latin typeface="Arial" charset="0"/>
              </a:rPr>
              <a:t>Fabric interlayer (2 thicknesses)</a:t>
            </a:r>
          </a:p>
          <a:p>
            <a:pPr lvl="2" algn="l">
              <a:lnSpc>
                <a:spcPct val="90000"/>
              </a:lnSpc>
              <a:spcBef>
                <a:spcPct val="20000"/>
              </a:spcBef>
            </a:pPr>
            <a:endParaRPr lang="en-US" sz="1800" b="0" kern="0" dirty="0" smtClean="0">
              <a:solidFill>
                <a:srgbClr val="00007D"/>
              </a:solidFill>
              <a:latin typeface="Arial" charset="0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</a:pPr>
            <a:endParaRPr lang="en-US" sz="2800" b="0" i="1" kern="0" dirty="0" smtClean="0">
              <a:solidFill>
                <a:srgbClr val="00007D"/>
              </a:solidFill>
              <a:latin typeface="Arial" charset="0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</a:pPr>
            <a:r>
              <a:rPr lang="en-US" sz="2800" b="0" i="1" kern="0" dirty="0" smtClean="0">
                <a:solidFill>
                  <a:srgbClr val="00007D"/>
                </a:solidFill>
                <a:latin typeface="Arial" charset="0"/>
              </a:rPr>
              <a:t>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defRPr/>
            </a:pPr>
            <a:endParaRPr lang="en-US" sz="2400" b="0" kern="0" dirty="0" smtClean="0">
              <a:solidFill>
                <a:srgbClr val="00007D"/>
              </a:solidFill>
              <a:latin typeface="Arial" charset="0"/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defRPr/>
            </a:pPr>
            <a:endParaRPr lang="en-US" sz="2400" b="0" kern="0" dirty="0" smtClean="0">
              <a:solidFill>
                <a:srgbClr val="00007D"/>
              </a:solidFill>
              <a:latin typeface="Arial" charset="0"/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defRPr/>
            </a:pPr>
            <a:endParaRPr lang="en-US" sz="2400" b="0" kern="0" dirty="0" smtClean="0">
              <a:solidFill>
                <a:srgbClr val="00007D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3819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10"/>
            <a:ext cx="9144000" cy="1828800"/>
          </a:xfrm>
        </p:spPr>
        <p:txBody>
          <a:bodyPr/>
          <a:lstStyle/>
          <a:p>
            <a:pPr algn="ctr"/>
            <a:r>
              <a:rPr lang="en-US" sz="3200" b="1" i="1" dirty="0" smtClean="0"/>
              <a:t>MnROAD 2013 Construction </a:t>
            </a:r>
            <a:br>
              <a:rPr lang="en-US" sz="3200" b="1" i="1" dirty="0" smtClean="0"/>
            </a:br>
            <a:r>
              <a:rPr lang="en-US" sz="3200" b="1" i="1" dirty="0" smtClean="0"/>
              <a:t>(September/October)  </a:t>
            </a:r>
            <a:endParaRPr lang="en-US" sz="3200" b="1" i="1" dirty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364749" y="1600200"/>
            <a:ext cx="8382000" cy="4876800"/>
          </a:xfrm>
          <a:prstGeom prst="rect">
            <a:avLst/>
          </a:prstGeom>
          <a:noFill/>
          <a:ln/>
        </p:spPr>
        <p:txBody>
          <a:bodyPr/>
          <a:lstStyle/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b="0" kern="0" dirty="0" smtClean="0">
                <a:solidFill>
                  <a:srgbClr val="00007D"/>
                </a:solidFill>
                <a:latin typeface="Arial" charset="0"/>
              </a:rPr>
              <a:t>Cell 39: Resurface pervious concrete overlay</a:t>
            </a:r>
          </a:p>
          <a:p>
            <a:pPr marL="1257300" lvl="2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 b="0" kern="0" dirty="0" smtClean="0">
                <a:solidFill>
                  <a:srgbClr val="00007D"/>
                </a:solidFill>
                <a:latin typeface="Arial" charset="0"/>
              </a:rPr>
              <a:t>Diamond grind existing 4” pervious concrete overlay to             restore ride quality</a:t>
            </a:r>
          </a:p>
          <a:p>
            <a:pPr marL="1257300" lvl="2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 b="0" kern="0" dirty="0" smtClean="0">
                <a:solidFill>
                  <a:srgbClr val="00007D"/>
                </a:solidFill>
                <a:latin typeface="Arial" charset="0"/>
              </a:rPr>
              <a:t>Determine feasibility of process (clogging?)</a:t>
            </a:r>
          </a:p>
          <a:p>
            <a:pPr lvl="2" algn="l">
              <a:lnSpc>
                <a:spcPct val="90000"/>
              </a:lnSpc>
              <a:spcBef>
                <a:spcPct val="20000"/>
              </a:spcBef>
            </a:pPr>
            <a:r>
              <a:rPr lang="en-US" sz="1800" b="0" kern="0" dirty="0" smtClean="0">
                <a:solidFill>
                  <a:srgbClr val="00007D"/>
                </a:solidFill>
                <a:latin typeface="Arial" charset="0"/>
              </a:rPr>
              <a:t>  </a:t>
            </a: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b="0" kern="0" dirty="0" smtClean="0">
                <a:solidFill>
                  <a:srgbClr val="00007D"/>
                </a:solidFill>
                <a:latin typeface="Arial" charset="0"/>
              </a:rPr>
              <a:t>Cell 32: Thin concrete pavement rehabilitation</a:t>
            </a:r>
            <a:endParaRPr lang="en-US" sz="2400" b="0" kern="0" dirty="0">
              <a:solidFill>
                <a:srgbClr val="00007D"/>
              </a:solidFill>
              <a:latin typeface="Arial" charset="0"/>
            </a:endParaRPr>
          </a:p>
          <a:p>
            <a:pPr marL="1257300" lvl="2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 b="0" kern="0" dirty="0" smtClean="0">
                <a:solidFill>
                  <a:srgbClr val="00007D"/>
                </a:solidFill>
                <a:latin typeface="Arial" charset="0"/>
              </a:rPr>
              <a:t>Repairs on 5” concrete pavement constructed in 2000 </a:t>
            </a:r>
            <a:endParaRPr lang="en-US" sz="1800" b="0" kern="0" dirty="0">
              <a:solidFill>
                <a:srgbClr val="00007D"/>
              </a:solidFill>
              <a:latin typeface="Arial" charset="0"/>
            </a:endParaRPr>
          </a:p>
          <a:p>
            <a:pPr marL="1257300" lvl="2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 b="0" kern="0" dirty="0" smtClean="0">
                <a:solidFill>
                  <a:srgbClr val="00007D"/>
                </a:solidFill>
                <a:latin typeface="Arial" charset="0"/>
              </a:rPr>
              <a:t>Full-depth half panel replacements</a:t>
            </a:r>
          </a:p>
          <a:p>
            <a:pPr marL="1257300" lvl="2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 b="0" kern="0" dirty="0">
                <a:solidFill>
                  <a:srgbClr val="00007D"/>
                </a:solidFill>
                <a:latin typeface="Arial" charset="0"/>
              </a:rPr>
              <a:t>Innovative load transfer devices (</a:t>
            </a:r>
            <a:r>
              <a:rPr lang="en-US" sz="1800" b="0" kern="0" dirty="0" err="1">
                <a:solidFill>
                  <a:srgbClr val="00007D"/>
                </a:solidFill>
                <a:latin typeface="Arial" charset="0"/>
              </a:rPr>
              <a:t>CoVex</a:t>
            </a:r>
            <a:r>
              <a:rPr lang="en-US" sz="1800" b="0" kern="0" dirty="0">
                <a:solidFill>
                  <a:srgbClr val="00007D"/>
                </a:solidFill>
                <a:latin typeface="Arial" charset="0"/>
              </a:rPr>
              <a:t> dowels)</a:t>
            </a:r>
          </a:p>
          <a:p>
            <a:pPr marL="1257300" lvl="2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 b="0" kern="0" dirty="0" smtClean="0">
                <a:solidFill>
                  <a:srgbClr val="00007D"/>
                </a:solidFill>
                <a:latin typeface="Arial" charset="0"/>
              </a:rPr>
              <a:t>Retrofit dowels (round and plate)</a:t>
            </a:r>
          </a:p>
          <a:p>
            <a:pPr marL="1257300" lvl="2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 b="0" kern="0" dirty="0" smtClean="0">
                <a:solidFill>
                  <a:srgbClr val="00007D"/>
                </a:solidFill>
                <a:latin typeface="Arial" charset="0"/>
              </a:rPr>
              <a:t>Diamond grind surface to remove significant joint faulting </a:t>
            </a:r>
            <a:endParaRPr lang="en-US" sz="1800" b="0" kern="0" dirty="0">
              <a:solidFill>
                <a:srgbClr val="00007D"/>
              </a:solidFill>
              <a:latin typeface="Arial" charset="0"/>
            </a:endParaRPr>
          </a:p>
          <a:p>
            <a:pPr marL="1257300" lvl="2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sz="1800" b="0" kern="0" dirty="0" smtClean="0">
              <a:solidFill>
                <a:srgbClr val="00007D"/>
              </a:solidFill>
              <a:latin typeface="Arial" charset="0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</a:pPr>
            <a:endParaRPr lang="en-US" sz="2800" b="0" i="1" kern="0" dirty="0" smtClean="0">
              <a:solidFill>
                <a:srgbClr val="00007D"/>
              </a:solidFill>
              <a:latin typeface="Arial" charset="0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</a:pPr>
            <a:r>
              <a:rPr lang="en-US" sz="2800" b="0" i="1" kern="0" dirty="0" smtClean="0">
                <a:solidFill>
                  <a:srgbClr val="00007D"/>
                </a:solidFill>
                <a:latin typeface="Arial" charset="0"/>
              </a:rPr>
              <a:t>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defRPr/>
            </a:pPr>
            <a:endParaRPr lang="en-US" sz="2400" b="0" kern="0" dirty="0" smtClean="0">
              <a:solidFill>
                <a:srgbClr val="00007D"/>
              </a:solidFill>
              <a:latin typeface="Arial" charset="0"/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defRPr/>
            </a:pPr>
            <a:endParaRPr lang="en-US" sz="2400" b="0" kern="0" dirty="0" smtClean="0">
              <a:solidFill>
                <a:srgbClr val="00007D"/>
              </a:solidFill>
              <a:latin typeface="Arial" charset="0"/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defRPr/>
            </a:pPr>
            <a:endParaRPr lang="en-US" sz="2400" b="0" kern="0" dirty="0" smtClean="0">
              <a:solidFill>
                <a:srgbClr val="00007D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793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9" descr="C:\Documents and Settings\burn1tom\My Documents\My Pictures\10mndotlogo-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86036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0"/>
            <a:ext cx="7481888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3600" b="0" u="sng" dirty="0" smtClean="0">
                <a:solidFill>
                  <a:srgbClr val="1F497D"/>
                </a:solidFill>
                <a:latin typeface="Arial" charset="0"/>
              </a:rPr>
              <a:t>MnROAD Cell 613</a:t>
            </a:r>
            <a:endParaRPr lang="en-US" sz="3600" b="0" u="sng" dirty="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109739" y="685800"/>
            <a:ext cx="8362432" cy="609600"/>
          </a:xfrm>
          <a:prstGeom prst="rect">
            <a:avLst/>
          </a:prstGeom>
          <a:noFill/>
          <a:ln/>
        </p:spPr>
        <p:txBody>
          <a:bodyPr/>
          <a:lstStyle/>
          <a:p>
            <a:pPr lvl="1" algn="l">
              <a:lnSpc>
                <a:spcPct val="90000"/>
              </a:lnSpc>
              <a:spcBef>
                <a:spcPct val="20000"/>
              </a:spcBef>
            </a:pPr>
            <a:r>
              <a:rPr lang="en-US" sz="2400" b="0" i="1" kern="0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	   High Percentage Recycle Concrete Aggregate Mix</a:t>
            </a:r>
            <a:endParaRPr lang="en-US" sz="2400" b="0" kern="0" dirty="0" smtClean="0">
              <a:solidFill>
                <a:prstClr val="black"/>
              </a:solidFill>
              <a:latin typeface="Arial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endParaRPr lang="en-US" sz="24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57987" y="1493020"/>
            <a:ext cx="2186045" cy="855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57987" y="2348998"/>
            <a:ext cx="2186045" cy="622802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57987" y="2971800"/>
            <a:ext cx="2186045" cy="914400"/>
          </a:xfrm>
          <a:prstGeom prst="rect">
            <a:avLst/>
          </a:prstGeom>
          <a:pattFill prst="dashDnDiag">
            <a:fgClr>
              <a:schemeClr val="accent1"/>
            </a:fgClr>
            <a:bgClr>
              <a:schemeClr val="bg2">
                <a:lumMod val="9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257987" y="3886200"/>
            <a:ext cx="2186047" cy="1981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504750" y="1570906"/>
            <a:ext cx="16417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7.5” </a:t>
            </a:r>
            <a:r>
              <a:rPr lang="en-US" sz="14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PCC</a:t>
            </a:r>
            <a:endParaRPr lang="en-US" sz="1400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75% coarse </a:t>
            </a:r>
            <a:r>
              <a:rPr lang="en-US" sz="14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agg</a:t>
            </a:r>
            <a:r>
              <a:rPr lang="en-US" sz="14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=</a:t>
            </a:r>
          </a:p>
          <a:p>
            <a:r>
              <a:rPr lang="en-US" sz="14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Recycled </a:t>
            </a:r>
            <a:r>
              <a:rPr lang="en-US" sz="14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PCC</a:t>
            </a:r>
            <a:endParaRPr lang="en-US" sz="14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576085" y="2349366"/>
            <a:ext cx="1553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Var</a:t>
            </a:r>
            <a:r>
              <a:rPr lang="en-US" sz="16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thickness</a:t>
            </a:r>
          </a:p>
          <a:p>
            <a:r>
              <a:rPr lang="en-US" sz="16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Class 1 (2008)</a:t>
            </a:r>
            <a:endParaRPr lang="en-US" sz="16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770849" y="4038600"/>
            <a:ext cx="1109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Silty</a:t>
            </a:r>
            <a:r>
              <a:rPr lang="en-US" sz="16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/Clay</a:t>
            </a:r>
            <a:endParaRPr lang="en-US" sz="16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7411" y="3136612"/>
            <a:ext cx="2044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Var</a:t>
            </a:r>
            <a:r>
              <a:rPr lang="en-US" sz="16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thickness (5”?)</a:t>
            </a:r>
          </a:p>
          <a:p>
            <a:r>
              <a:rPr lang="en-US" sz="16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Class 5 (2008)</a:t>
            </a:r>
            <a:endParaRPr lang="en-US" sz="16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6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9" descr="C:\Documents and Settings\burn1tom\My Documents\My Pictures\10mndotlogo-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86036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0"/>
            <a:ext cx="7481888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3600" b="0" u="sng" dirty="0" smtClean="0">
                <a:solidFill>
                  <a:srgbClr val="1F497D"/>
                </a:solidFill>
                <a:latin typeface="Arial" charset="0"/>
              </a:rPr>
              <a:t>MnROAD Cell 613</a:t>
            </a:r>
            <a:endParaRPr lang="en-US" sz="3600" b="0" u="sng" dirty="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0" y="685800"/>
            <a:ext cx="8362432" cy="609600"/>
          </a:xfrm>
          <a:prstGeom prst="rect">
            <a:avLst/>
          </a:prstGeom>
          <a:noFill/>
          <a:ln/>
        </p:spPr>
        <p:txBody>
          <a:bodyPr/>
          <a:lstStyle/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400" b="0" i="1" kern="0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	   Geotextile joint drains</a:t>
            </a:r>
            <a:endParaRPr lang="en-US" sz="24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7744" y="51054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RoaDrain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geotextile supplied by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Tensar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3845"/>
            <a:ext cx="4160721" cy="312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757" y="1299790"/>
            <a:ext cx="4152793" cy="311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63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9" descr="C:\Documents and Settings\burn1tom\My Documents\My Pictures\10mndotlogo-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86036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0"/>
            <a:ext cx="7481888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3600" b="0" u="sng" dirty="0" smtClean="0">
                <a:solidFill>
                  <a:srgbClr val="1F497D"/>
                </a:solidFill>
                <a:latin typeface="Arial" charset="0"/>
              </a:rPr>
              <a:t>MnROAD Cell 613</a:t>
            </a:r>
            <a:endParaRPr lang="en-US" sz="3600" b="0" u="sng" dirty="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0" y="685800"/>
            <a:ext cx="8362432" cy="609600"/>
          </a:xfrm>
          <a:prstGeom prst="rect">
            <a:avLst/>
          </a:prstGeom>
          <a:noFill/>
          <a:ln/>
        </p:spPr>
        <p:txBody>
          <a:bodyPr/>
          <a:lstStyle/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400" b="0" i="1" kern="0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	   ¼” Preformed Seals</a:t>
            </a:r>
            <a:endParaRPr lang="en-US" sz="24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7744" y="51054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Seals supplied by D.S. Brown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1219200"/>
            <a:ext cx="5932487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40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9" descr="C:\Documents and Settings\burn1tom\My Documents\My Pictures\10mndotlogo-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86036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0"/>
            <a:ext cx="7481888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3600" b="0" u="sng" dirty="0" smtClean="0">
                <a:solidFill>
                  <a:srgbClr val="1F497D"/>
                </a:solidFill>
                <a:latin typeface="Arial" charset="0"/>
              </a:rPr>
              <a:t>MnROAD Cells 160-163</a:t>
            </a:r>
            <a:endParaRPr lang="en-US" sz="3600" b="0" u="sng" dirty="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109739" y="685800"/>
            <a:ext cx="8362432" cy="609600"/>
          </a:xfrm>
          <a:prstGeom prst="rect">
            <a:avLst/>
          </a:prstGeom>
          <a:noFill/>
          <a:ln/>
        </p:spPr>
        <p:txBody>
          <a:bodyPr/>
          <a:lstStyle/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400" b="0" i="1" kern="0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	   Fiber Reinforced Concrete Overlay of Asphalt (Whitetopping) </a:t>
            </a:r>
            <a:endParaRPr lang="en-US" sz="24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1493388"/>
            <a:ext cx="2186045" cy="855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05000" y="2354767"/>
            <a:ext cx="2186045" cy="914400"/>
          </a:xfrm>
          <a:prstGeom prst="rect">
            <a:avLst/>
          </a:prstGeom>
          <a:pattFill prst="dashDnDiag">
            <a:fgClr>
              <a:schemeClr val="accent1"/>
            </a:fgClr>
            <a:bgClr>
              <a:schemeClr val="bg2">
                <a:lumMod val="9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05000" y="3269167"/>
            <a:ext cx="2186047" cy="1981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54969" y="1571274"/>
            <a:ext cx="16353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5” </a:t>
            </a:r>
            <a:r>
              <a:rPr lang="en-US" sz="14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FRC</a:t>
            </a:r>
            <a:endParaRPr lang="en-US" sz="1400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14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lbs</a:t>
            </a:r>
            <a:r>
              <a:rPr lang="en-US" sz="14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14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yd</a:t>
            </a:r>
            <a:r>
              <a:rPr lang="en-US" sz="1400" baseline="300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Propex</a:t>
            </a:r>
            <a:endParaRPr lang="en-US" sz="1400" baseline="30000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Sealed/unseal </a:t>
            </a:r>
            <a:r>
              <a:rPr lang="en-US" sz="14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jts</a:t>
            </a:r>
            <a:endParaRPr lang="en-US" sz="14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510034" y="2642689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6” </a:t>
            </a:r>
            <a:r>
              <a:rPr lang="en-US" sz="16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HMA</a:t>
            </a:r>
            <a:endParaRPr lang="en-US" sz="16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417862" y="3421567"/>
            <a:ext cx="1109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Silty</a:t>
            </a:r>
            <a:r>
              <a:rPr lang="en-US" sz="16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/Clay</a:t>
            </a:r>
            <a:endParaRPr lang="en-US" sz="16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24400" y="1498789"/>
            <a:ext cx="2186045" cy="855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24400" y="2360168"/>
            <a:ext cx="2186045" cy="914400"/>
          </a:xfrm>
          <a:prstGeom prst="rect">
            <a:avLst/>
          </a:prstGeom>
          <a:pattFill prst="dashDnDiag">
            <a:fgClr>
              <a:schemeClr val="accent1"/>
            </a:fgClr>
            <a:bgClr>
              <a:schemeClr val="bg2">
                <a:lumMod val="9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24400" y="3274568"/>
            <a:ext cx="2186047" cy="1981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74367" y="1576675"/>
            <a:ext cx="1635384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4” </a:t>
            </a:r>
            <a:r>
              <a:rPr lang="en-US" sz="14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FRC</a:t>
            </a:r>
            <a:endParaRPr lang="en-US" sz="1400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14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lbs</a:t>
            </a:r>
            <a:r>
              <a:rPr lang="en-US" sz="14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14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yd</a:t>
            </a:r>
            <a:r>
              <a:rPr lang="en-US" sz="1400" baseline="300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4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Propex</a:t>
            </a:r>
            <a:endParaRPr lang="en-US" sz="1400" baseline="30000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Sealed/unseal </a:t>
            </a:r>
            <a:r>
              <a:rPr lang="en-US" sz="1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jts</a:t>
            </a:r>
            <a:endParaRPr lang="en-US" sz="14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aseline="300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29434" y="2648090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7” </a:t>
            </a:r>
            <a:r>
              <a:rPr lang="en-US" sz="16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HMA</a:t>
            </a:r>
            <a:endParaRPr lang="en-US" sz="16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37262" y="3426968"/>
            <a:ext cx="1109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Silty</a:t>
            </a:r>
            <a:r>
              <a:rPr lang="en-US" sz="16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/Clay</a:t>
            </a:r>
            <a:endParaRPr lang="en-US" sz="16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76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9" descr="C:\Documents and Settings\burn1tom\My Documents\My Pictures\10mndotlogo-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86036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0"/>
            <a:ext cx="7481888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3600" b="0" u="sng" dirty="0" smtClean="0">
                <a:solidFill>
                  <a:srgbClr val="1F497D"/>
                </a:solidFill>
                <a:latin typeface="Arial" charset="0"/>
              </a:rPr>
              <a:t>MnROAD Cells 160-163</a:t>
            </a:r>
            <a:endParaRPr lang="en-US" sz="3600" b="0" u="sng" dirty="0">
              <a:solidFill>
                <a:srgbClr val="1F497D"/>
              </a:solidFill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13936"/>
            <a:ext cx="754380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4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33CC"/>
      </a:dk2>
      <a:lt2>
        <a:srgbClr val="FFFF00"/>
      </a:lt2>
      <a:accent1>
        <a:srgbClr val="FF9900"/>
      </a:accent1>
      <a:accent2>
        <a:srgbClr val="00FFFF"/>
      </a:accent2>
      <a:accent3>
        <a:srgbClr val="AAADE2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10452</TotalTime>
  <Words>479</Words>
  <Application>Microsoft Office PowerPoint</Application>
  <PresentationFormat>On-screen Show (4:3)</PresentationFormat>
  <Paragraphs>141</Paragraphs>
  <Slides>20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Default Design</vt:lpstr>
      <vt:lpstr>Pixel</vt:lpstr>
      <vt:lpstr>Office Theme</vt:lpstr>
      <vt:lpstr> 2013 Concrete Pavement Construction      at MnROAD</vt:lpstr>
      <vt:lpstr>MnROAD 2013 Project Themes</vt:lpstr>
      <vt:lpstr>MnROAD 2013 Construction (June)  </vt:lpstr>
      <vt:lpstr>MnROAD 2013 Construction  (September/October)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MNDOT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MINNESOTA’S HIGH PERFORMANCE CONCRETE PAVEMENTS EVOLUTION OF THE PRACTICE</dc:title>
  <dc:creator>Turg1Cur</dc:creator>
  <cp:lastModifiedBy>MRL-IS</cp:lastModifiedBy>
  <cp:revision>776</cp:revision>
  <dcterms:created xsi:type="dcterms:W3CDTF">2002-11-15T20:09:21Z</dcterms:created>
  <dcterms:modified xsi:type="dcterms:W3CDTF">2013-09-12T13:45:42Z</dcterms:modified>
</cp:coreProperties>
</file>