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7"/>
  </p:notesMasterIdLst>
  <p:sldIdLst>
    <p:sldId id="417" r:id="rId2"/>
    <p:sldId id="535" r:id="rId3"/>
    <p:sldId id="436" r:id="rId4"/>
    <p:sldId id="517" r:id="rId5"/>
    <p:sldId id="536" r:id="rId6"/>
    <p:sldId id="438" r:id="rId7"/>
    <p:sldId id="448" r:id="rId8"/>
    <p:sldId id="468" r:id="rId9"/>
    <p:sldId id="534" r:id="rId10"/>
    <p:sldId id="451" r:id="rId11"/>
    <p:sldId id="518" r:id="rId12"/>
    <p:sldId id="509" r:id="rId13"/>
    <p:sldId id="526" r:id="rId14"/>
    <p:sldId id="527" r:id="rId15"/>
    <p:sldId id="475" r:id="rId16"/>
    <p:sldId id="459" r:id="rId17"/>
    <p:sldId id="521" r:id="rId18"/>
    <p:sldId id="510" r:id="rId19"/>
    <p:sldId id="476" r:id="rId20"/>
    <p:sldId id="528" r:id="rId21"/>
    <p:sldId id="522" r:id="rId22"/>
    <p:sldId id="523" r:id="rId23"/>
    <p:sldId id="525" r:id="rId24"/>
    <p:sldId id="524" r:id="rId25"/>
    <p:sldId id="530" r:id="rId26"/>
    <p:sldId id="531" r:id="rId27"/>
    <p:sldId id="532" r:id="rId28"/>
    <p:sldId id="533" r:id="rId29"/>
    <p:sldId id="514" r:id="rId30"/>
    <p:sldId id="519" r:id="rId31"/>
    <p:sldId id="537" r:id="rId32"/>
    <p:sldId id="529" r:id="rId33"/>
    <p:sldId id="467" r:id="rId34"/>
    <p:sldId id="513" r:id="rId35"/>
    <p:sldId id="516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A"/>
    <a:srgbClr val="B2B2B2"/>
    <a:srgbClr val="01628D"/>
    <a:srgbClr val="969696"/>
    <a:srgbClr val="000000"/>
    <a:srgbClr val="FFFFFF"/>
    <a:srgbClr val="00CC99"/>
    <a:srgbClr val="0099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12" autoAdjust="0"/>
    <p:restoredTop sz="94660"/>
  </p:normalViewPr>
  <p:slideViewPr>
    <p:cSldViewPr>
      <p:cViewPr>
        <p:scale>
          <a:sx n="80" d="100"/>
          <a:sy n="80" d="100"/>
        </p:scale>
        <p:origin x="-1450" y="-4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camacho\Dropbox\04%20Compartidas\Datos%20HVS\Visitas\FWD%20HV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'Datos Formato CSV(primarias) '!$F$93</c:f>
              <c:strCache>
                <c:ptCount val="1"/>
                <c:pt idx="0">
                  <c:v>AC1</c:v>
                </c:pt>
              </c:strCache>
            </c:strRef>
          </c:tx>
          <c:xVal>
            <c:numRef>
              <c:f>'FWD LANAMME'!$F$6:$N$6</c:f>
              <c:numCache>
                <c:formatCode>General</c:formatCode>
                <c:ptCount val="9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 formatCode="0">
                  <c:v>450</c:v>
                </c:pt>
                <c:pt idx="4">
                  <c:v>600</c:v>
                </c:pt>
                <c:pt idx="5">
                  <c:v>900</c:v>
                </c:pt>
                <c:pt idx="6">
                  <c:v>1200</c:v>
                </c:pt>
                <c:pt idx="7">
                  <c:v>1500</c:v>
                </c:pt>
                <c:pt idx="8">
                  <c:v>1800</c:v>
                </c:pt>
              </c:numCache>
            </c:numRef>
          </c:xVal>
          <c:yVal>
            <c:numRef>
              <c:f>'Datos Formato CSV(primarias) '!$H$93:$P$93</c:f>
              <c:numCache>
                <c:formatCode>0.0000</c:formatCode>
                <c:ptCount val="9"/>
                <c:pt idx="0">
                  <c:v>26.099999999999987</c:v>
                </c:pt>
                <c:pt idx="1">
                  <c:v>20.64</c:v>
                </c:pt>
                <c:pt idx="2">
                  <c:v>18.453333333333156</c:v>
                </c:pt>
                <c:pt idx="3">
                  <c:v>15.696666666666674</c:v>
                </c:pt>
                <c:pt idx="4">
                  <c:v>11.709999999999999</c:v>
                </c:pt>
                <c:pt idx="5">
                  <c:v>8.2550000000000008</c:v>
                </c:pt>
                <c:pt idx="6">
                  <c:v>6.5216666666666674</c:v>
                </c:pt>
                <c:pt idx="7">
                  <c:v>5.5716666666666734</c:v>
                </c:pt>
                <c:pt idx="8">
                  <c:v>4.5399999999999991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'Datos Formato CSV(primarias) '!$F$95</c:f>
              <c:strCache>
                <c:ptCount val="1"/>
                <c:pt idx="0">
                  <c:v>AC2</c:v>
                </c:pt>
              </c:strCache>
            </c:strRef>
          </c:tx>
          <c:xVal>
            <c:numRef>
              <c:f>'FWD LANAMME'!$F$6:$N$6</c:f>
              <c:numCache>
                <c:formatCode>General</c:formatCode>
                <c:ptCount val="9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 formatCode="0">
                  <c:v>450</c:v>
                </c:pt>
                <c:pt idx="4">
                  <c:v>600</c:v>
                </c:pt>
                <c:pt idx="5">
                  <c:v>900</c:v>
                </c:pt>
                <c:pt idx="6">
                  <c:v>1200</c:v>
                </c:pt>
                <c:pt idx="7">
                  <c:v>1500</c:v>
                </c:pt>
                <c:pt idx="8">
                  <c:v>1800</c:v>
                </c:pt>
              </c:numCache>
            </c:numRef>
          </c:xVal>
          <c:yVal>
            <c:numRef>
              <c:f>'Datos Formato CSV(primarias) '!$H$95:$P$95</c:f>
              <c:numCache>
                <c:formatCode>0.0000</c:formatCode>
                <c:ptCount val="9"/>
                <c:pt idx="0">
                  <c:v>71.374999999999986</c:v>
                </c:pt>
                <c:pt idx="1">
                  <c:v>51.5</c:v>
                </c:pt>
                <c:pt idx="2">
                  <c:v>38.541666666666238</c:v>
                </c:pt>
                <c:pt idx="3">
                  <c:v>25.915000000000003</c:v>
                </c:pt>
                <c:pt idx="4">
                  <c:v>17.076666666666668</c:v>
                </c:pt>
                <c:pt idx="5">
                  <c:v>11.031666666666666</c:v>
                </c:pt>
                <c:pt idx="6">
                  <c:v>8.7133333333333329</c:v>
                </c:pt>
                <c:pt idx="7">
                  <c:v>7.2316666666666833</c:v>
                </c:pt>
                <c:pt idx="8">
                  <c:v>5.9966666666666724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'Datos Formato CSV(primarias) '!$F$97</c:f>
              <c:strCache>
                <c:ptCount val="1"/>
                <c:pt idx="0">
                  <c:v>AC3</c:v>
                </c:pt>
              </c:strCache>
            </c:strRef>
          </c:tx>
          <c:xVal>
            <c:numRef>
              <c:f>'FWD LANAMME'!$F$6:$N$6</c:f>
              <c:numCache>
                <c:formatCode>General</c:formatCode>
                <c:ptCount val="9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 formatCode="0">
                  <c:v>450</c:v>
                </c:pt>
                <c:pt idx="4">
                  <c:v>600</c:v>
                </c:pt>
                <c:pt idx="5">
                  <c:v>900</c:v>
                </c:pt>
                <c:pt idx="6">
                  <c:v>1200</c:v>
                </c:pt>
                <c:pt idx="7">
                  <c:v>1500</c:v>
                </c:pt>
                <c:pt idx="8">
                  <c:v>1800</c:v>
                </c:pt>
              </c:numCache>
            </c:numRef>
          </c:xVal>
          <c:yVal>
            <c:numRef>
              <c:f>'Datos Formato CSV(primarias) '!$H$97:$P$97</c:f>
              <c:numCache>
                <c:formatCode>0.0000</c:formatCode>
                <c:ptCount val="9"/>
                <c:pt idx="0">
                  <c:v>35.115000000000002</c:v>
                </c:pt>
                <c:pt idx="1">
                  <c:v>29.415000000000003</c:v>
                </c:pt>
                <c:pt idx="2">
                  <c:v>25.62</c:v>
                </c:pt>
                <c:pt idx="3">
                  <c:v>20.498333333333115</c:v>
                </c:pt>
                <c:pt idx="4">
                  <c:v>14.58333333333333</c:v>
                </c:pt>
                <c:pt idx="5">
                  <c:v>9.0050000000000008</c:v>
                </c:pt>
                <c:pt idx="6">
                  <c:v>6.8683333333333332</c:v>
                </c:pt>
                <c:pt idx="7">
                  <c:v>5.8049999999999855</c:v>
                </c:pt>
                <c:pt idx="8">
                  <c:v>4.7583333333333524</c:v>
                </c:pt>
              </c:numCache>
            </c:numRef>
          </c:yVal>
          <c:smooth val="1"/>
        </c:ser>
        <c:ser>
          <c:idx val="5"/>
          <c:order val="3"/>
          <c:tx>
            <c:strRef>
              <c:f>'Datos Formato CSV(primarias) '!$F$99</c:f>
              <c:strCache>
                <c:ptCount val="1"/>
                <c:pt idx="0">
                  <c:v>AC4</c:v>
                </c:pt>
              </c:strCache>
            </c:strRef>
          </c:tx>
          <c:xVal>
            <c:numRef>
              <c:f>'FWD LANAMME'!$F$6:$N$6</c:f>
              <c:numCache>
                <c:formatCode>General</c:formatCode>
                <c:ptCount val="9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 formatCode="0">
                  <c:v>450</c:v>
                </c:pt>
                <c:pt idx="4">
                  <c:v>600</c:v>
                </c:pt>
                <c:pt idx="5">
                  <c:v>900</c:v>
                </c:pt>
                <c:pt idx="6">
                  <c:v>1200</c:v>
                </c:pt>
                <c:pt idx="7">
                  <c:v>1500</c:v>
                </c:pt>
                <c:pt idx="8">
                  <c:v>1800</c:v>
                </c:pt>
              </c:numCache>
            </c:numRef>
          </c:xVal>
          <c:yVal>
            <c:numRef>
              <c:f>'Datos Formato CSV(primarias) '!$H$99:$P$99</c:f>
              <c:numCache>
                <c:formatCode>0.0000</c:formatCode>
                <c:ptCount val="9"/>
                <c:pt idx="0">
                  <c:v>17.766666666666666</c:v>
                </c:pt>
                <c:pt idx="1">
                  <c:v>14.75</c:v>
                </c:pt>
                <c:pt idx="2">
                  <c:v>13.233333333333333</c:v>
                </c:pt>
                <c:pt idx="3">
                  <c:v>11.505000000000004</c:v>
                </c:pt>
                <c:pt idx="4">
                  <c:v>9.0666666666667108</c:v>
                </c:pt>
                <c:pt idx="5">
                  <c:v>6.5350000000000001</c:v>
                </c:pt>
                <c:pt idx="6">
                  <c:v>5.4383333333333637</c:v>
                </c:pt>
                <c:pt idx="7">
                  <c:v>4.7966666666666704</c:v>
                </c:pt>
                <c:pt idx="8">
                  <c:v>3.9316666666666578</c:v>
                </c:pt>
              </c:numCache>
            </c:numRef>
          </c:yVal>
          <c:smooth val="1"/>
        </c:ser>
        <c:axId val="67696512"/>
        <c:axId val="67747840"/>
      </c:scatterChart>
      <c:valAx>
        <c:axId val="67696512"/>
        <c:scaling>
          <c:orientation val="minMax"/>
        </c:scaling>
        <c:axPos val="t"/>
        <c:majorGridlines/>
        <c:title>
          <c:tx>
            <c:rich>
              <a:bodyPr/>
              <a:lstStyle/>
              <a:p>
                <a:pPr>
                  <a:defRPr lang="es-CR" sz="1400"/>
                </a:pPr>
                <a:r>
                  <a:rPr lang="es-CR" sz="1400" dirty="0" smtClean="0"/>
                  <a:t>Sensor </a:t>
                </a:r>
                <a:r>
                  <a:rPr lang="es-CR" sz="1400" dirty="0" err="1" smtClean="0"/>
                  <a:t>Location</a:t>
                </a:r>
                <a:r>
                  <a:rPr lang="es-CR" sz="1400" dirty="0" smtClean="0"/>
                  <a:t> (mm</a:t>
                </a:r>
                <a:r>
                  <a:rPr lang="es-CR" sz="1400" dirty="0"/>
                  <a:t>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s-CR"/>
            </a:pPr>
            <a:endParaRPr lang="es-ES"/>
          </a:p>
        </c:txPr>
        <c:crossAx val="67747840"/>
        <c:crosses val="autoZero"/>
        <c:crossBetween val="midCat"/>
      </c:valAx>
      <c:valAx>
        <c:axId val="67747840"/>
        <c:scaling>
          <c:orientation val="maxMin"/>
          <c:max val="80"/>
        </c:scaling>
        <c:axPos val="l"/>
        <c:majorGridlines/>
        <c:minorGridlines>
          <c:spPr>
            <a:ln>
              <a:solidFill>
                <a:srgbClr val="4F81BD">
                  <a:alpha val="10000"/>
                </a:srgb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lang="es-CR" sz="1400"/>
                </a:pPr>
                <a:r>
                  <a:rPr lang="es-CR" sz="1400" dirty="0" err="1" smtClean="0"/>
                  <a:t>Deflection</a:t>
                </a:r>
                <a:r>
                  <a:rPr lang="es-CR" sz="1400" dirty="0" smtClean="0"/>
                  <a:t> </a:t>
                </a:r>
                <a:r>
                  <a:rPr lang="es-CR" sz="1400" dirty="0"/>
                  <a:t>(mm E -2)</a:t>
                </a:r>
              </a:p>
            </c:rich>
          </c:tx>
          <c:layout/>
        </c:title>
        <c:numFmt formatCode="0.0" sourceLinked="0"/>
        <c:tickLblPos val="nextTo"/>
        <c:txPr>
          <a:bodyPr/>
          <a:lstStyle/>
          <a:p>
            <a:pPr>
              <a:defRPr lang="es-CR"/>
            </a:pPr>
            <a:endParaRPr lang="es-ES"/>
          </a:p>
        </c:txPr>
        <c:crossAx val="676965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0767734165168142"/>
          <c:y val="0.67418276503675223"/>
          <c:w val="0.10738933220588615"/>
          <c:h val="0.31817672790901397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lang="es-CR" sz="1400"/>
          </a:pPr>
          <a:endParaRPr lang="es-ES"/>
        </a:p>
      </c:txPr>
    </c:legend>
    <c:plotVisOnly val="1"/>
  </c:chart>
  <c:spPr>
    <a:solidFill>
      <a:prstClr val="white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4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0252BC-BC5C-49EF-BDA0-36BDE971DDB5}" type="datetimeFigureOut">
              <a:rPr lang="es-ES"/>
              <a:pPr>
                <a:defRPr/>
              </a:pPr>
              <a:t>17/09/2015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C600E7-1EDE-46F8-BCA2-741BF38EA8A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6E6BC-279F-4D41-BFA1-CE095E1E16B1}" type="slidenum">
              <a:rPr lang="en-US"/>
              <a:pPr/>
              <a:t>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136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4825" y="4316413"/>
            <a:ext cx="5856288" cy="4062412"/>
          </a:xfrm>
          <a:ln/>
        </p:spPr>
        <p:txBody>
          <a:bodyPr wrap="none" anchor="ctr"/>
          <a:lstStyle/>
          <a:p>
            <a:pPr defTabSz="449238"/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3EC2A-4697-4569-9BAA-B8ABC6ADD8F7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38AC9-6438-4071-B9F8-C2591D9002E0}" type="slidenum">
              <a:rPr lang="es-CR" smtClean="0"/>
              <a:pPr/>
              <a:t>23</a:t>
            </a:fld>
            <a:endParaRPr lang="es-C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R" smtClean="0"/>
          </a:p>
        </p:txBody>
      </p:sp>
      <p:sp>
        <p:nvSpPr>
          <p:cNvPr id="624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4A515B-8971-470B-9550-C7BC800B581B}" type="slidenum">
              <a:rPr lang="es-CR" smtClean="0"/>
              <a:pPr/>
              <a:t>26</a:t>
            </a:fld>
            <a:endParaRPr lang="es-C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4F7AC-6B2A-4B21-A761-A0F121F3425C}" type="slidenum">
              <a:rPr lang="es-CR" smtClean="0"/>
              <a:pPr/>
              <a:t>34</a:t>
            </a:fld>
            <a:endParaRPr lang="es-C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4F7AC-6B2A-4B21-A761-A0F121F3425C}" type="slidenum">
              <a:rPr lang="es-CR" smtClean="0"/>
              <a:pPr/>
              <a:t>35</a:t>
            </a:fld>
            <a:endParaRPr lang="es-C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49239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24816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835-4E37-4704-B34F-05AE4D56DFF2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17/09/2015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9E1-82E5-48B8-BF44-17C0444A4A7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835-4E37-4704-B34F-05AE4D56DFF2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17/09/2015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99E1-82E5-48B8-BF44-17C0444A4A7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429000" y="304800"/>
            <a:ext cx="5257800" cy="838200"/>
          </a:xfrm>
          <a:prstGeom prst="rect">
            <a:avLst/>
          </a:prstGeom>
        </p:spPr>
        <p:txBody>
          <a:bodyPr/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s-C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88235-D377-47DC-98B6-57C553A02C91}" type="slidenum">
              <a:rPr lang="es-E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464653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40479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822575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3114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969" y="168549"/>
            <a:ext cx="7358063" cy="1733475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A43835-4E37-4704-B34F-05AE4D56DFF2}" type="datetimeFigureOut">
              <a:rPr lang="es-C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17/09/2015</a:t>
            </a:fld>
            <a:endParaRPr lang="es-C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C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5D99E1-82E5-48B8-BF44-17C0444A4A70}" type="slidenum">
              <a:rPr lang="es-C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4" r:id="rId3"/>
    <p:sldLayoutId id="2147483696" r:id="rId4"/>
    <p:sldLayoutId id="2147483697" r:id="rId5"/>
    <p:sldLayoutId id="214748369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Documento_de_Microsoft_Office_Word4.docx"/><Relationship Id="rId5" Type="http://schemas.openxmlformats.org/officeDocument/2006/relationships/package" Target="../embeddings/Documento_de_Microsoft_Office_Word3.docx"/><Relationship Id="rId4" Type="http://schemas.openxmlformats.org/officeDocument/2006/relationships/package" Target="../embeddings/Documento_de_Microsoft_Office_Word2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 descr="C:\Users\jpaguiar\Desktop\LanammeUCR\Papers\EATA\Poster\Logos\logo pitra vertic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505200"/>
            <a:ext cx="1612605" cy="2667000"/>
          </a:xfrm>
          <a:prstGeom prst="rect">
            <a:avLst/>
          </a:prstGeom>
          <a:noFill/>
        </p:spPr>
      </p:pic>
      <p:pic>
        <p:nvPicPr>
          <p:cNvPr id="7" name="6 Imagen" descr="logo pavela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600200"/>
            <a:ext cx="3200309" cy="1937949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3429000" y="1905000"/>
            <a:ext cx="5257800" cy="838200"/>
          </a:xfrm>
        </p:spPr>
        <p:txBody>
          <a:bodyPr/>
          <a:lstStyle/>
          <a:p>
            <a:r>
              <a:rPr lang="en-US" b="1" i="1" dirty="0" smtClean="0">
                <a:solidFill>
                  <a:srgbClr val="000000"/>
                </a:solidFill>
              </a:rPr>
              <a:t>Status of the first experiment at the </a:t>
            </a:r>
            <a:r>
              <a:rPr lang="en-US" b="1" i="1" dirty="0" err="1" smtClean="0">
                <a:solidFill>
                  <a:srgbClr val="000000"/>
                </a:solidFill>
              </a:rPr>
              <a:t>PaveLab</a:t>
            </a:r>
            <a:endParaRPr lang="es-C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28800" y="396240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/>
              <a:t>Fabricio Leiva-Villacorta, </a:t>
            </a:r>
            <a:r>
              <a:rPr lang="es-ES_tradnl" sz="2000" dirty="0" err="1" smtClean="0"/>
              <a:t>PhD</a:t>
            </a:r>
            <a:endParaRPr lang="es-ES_tradnl" sz="2000" dirty="0" smtClean="0"/>
          </a:p>
          <a:p>
            <a:pPr algn="ctr"/>
            <a:r>
              <a:rPr lang="es-ES_tradnl" sz="2000" dirty="0" smtClean="0"/>
              <a:t>Jose Aguiar-Moya, </a:t>
            </a:r>
            <a:r>
              <a:rPr lang="es-ES_tradnl" sz="2000" dirty="0" err="1" smtClean="0"/>
              <a:t>PhD</a:t>
            </a:r>
            <a:endParaRPr lang="es-ES_tradnl" sz="2000" dirty="0" smtClean="0"/>
          </a:p>
          <a:p>
            <a:pPr algn="ctr"/>
            <a:r>
              <a:rPr lang="es-ES_tradnl" sz="2000" dirty="0" smtClean="0">
                <a:solidFill>
                  <a:srgbClr val="FF0000"/>
                </a:solidFill>
              </a:rPr>
              <a:t>Luis Loria-Salazar, </a:t>
            </a:r>
            <a:r>
              <a:rPr lang="es-ES_tradnl" sz="2000" dirty="0" err="1" smtClean="0">
                <a:solidFill>
                  <a:srgbClr val="FF0000"/>
                </a:solidFill>
              </a:rPr>
              <a:t>PhD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276600" y="5562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 smtClean="0"/>
              <a:t>August</a:t>
            </a:r>
            <a:r>
              <a:rPr lang="es-ES_tradnl" i="1" dirty="0" smtClean="0"/>
              <a:t> 31</a:t>
            </a:r>
            <a:r>
              <a:rPr lang="es-ES_tradnl" i="1" baseline="30000" dirty="0" smtClean="0"/>
              <a:t>st</a:t>
            </a:r>
            <a:r>
              <a:rPr lang="es-ES_tradnl" i="1" dirty="0" smtClean="0"/>
              <a:t>, 2015</a:t>
            </a:r>
            <a:endParaRPr lang="es-ES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05200" y="152400"/>
            <a:ext cx="5638800" cy="1139825"/>
          </a:xfrm>
        </p:spPr>
        <p:txBody>
          <a:bodyPr/>
          <a:lstStyle/>
          <a:p>
            <a:r>
              <a:rPr lang="es-MX" dirty="0" smtClean="0"/>
              <a:t>Material </a:t>
            </a:r>
            <a:r>
              <a:rPr lang="es-MX" dirty="0" err="1" smtClean="0"/>
              <a:t>Properties</a:t>
            </a:r>
            <a:endParaRPr lang="es-CR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371598" y="1676400"/>
          <a:ext cx="6400803" cy="1852603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046453"/>
                <a:gridCol w="1046453"/>
                <a:gridCol w="1046453"/>
                <a:gridCol w="1046453"/>
                <a:gridCol w="1168538"/>
                <a:gridCol w="1046453"/>
              </a:tblGrid>
              <a:tr h="2663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err="1"/>
                        <a:t>Property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Subgrade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Subbase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Base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Base for CTB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CTB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4279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u="none" strike="noStrike"/>
                        <a:t>Wopt (%)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52.5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8.9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8.6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11.5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11.5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56992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u="none" strike="noStrike"/>
                        <a:t>gd max (kg/m</a:t>
                      </a:r>
                      <a:r>
                        <a:rPr lang="es-CR" sz="1400" u="none" strike="noStrike" baseline="30000"/>
                        <a:t>3</a:t>
                      </a:r>
                      <a:r>
                        <a:rPr lang="es-CR" sz="1400" u="none" strike="noStrike"/>
                        <a:t>)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1056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2204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2217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2013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2013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4279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LL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56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smtClean="0"/>
                        <a:t>-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-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24.8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smtClean="0"/>
                        <a:t>-</a:t>
                      </a:r>
                      <a:r>
                        <a:rPr lang="es-CR" sz="1400" u="none" strike="noStrike" dirty="0"/>
                        <a:t> 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387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PI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16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NP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NP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4.4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smtClean="0"/>
                        <a:t>-</a:t>
                      </a:r>
                      <a:r>
                        <a:rPr lang="es-CR" sz="1400" u="none" strike="noStrike" dirty="0"/>
                        <a:t> 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54279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CBR, 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6.6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95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95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Pend. 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35 kg/cm2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14400" y="4038599"/>
          <a:ext cx="3352800" cy="2362203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1077205"/>
                <a:gridCol w="1198390"/>
                <a:gridCol w="1077205"/>
              </a:tblGrid>
              <a:tr h="2979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R" sz="1400" u="none" strike="noStrike" dirty="0"/>
                        <a:t>QC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err="1"/>
                        <a:t>Specs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NMAS, mm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19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 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AC, 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4.9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 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VMA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14.9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 Min 14%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VFA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72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65-75%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Estability, Kg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1482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Min 800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6818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Flow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30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20-35 cm/100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014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/>
                        <a:t>DP</a:t>
                      </a:r>
                      <a:endParaRPr lang="es-C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1.04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/>
                        <a:t>0.8-1.3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105400" y="4191000"/>
          <a:ext cx="2374900" cy="2118360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762000"/>
                <a:gridCol w="8509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err="1"/>
                        <a:t>Sieve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err="1"/>
                        <a:t>Passing</a:t>
                      </a:r>
                      <a:r>
                        <a:rPr lang="es-CR" sz="1400" u="none" strike="noStrike" dirty="0"/>
                        <a:t>, %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u="none" strike="noStrike" dirty="0" err="1"/>
                        <a:t>Specs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25.4 mm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100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100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19.1 mm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99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90-100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12.7 mm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77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70-80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9.5 mm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65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55-65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N 4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41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35-43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N 8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28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22-30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N 16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20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16-22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N 30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14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 dirty="0" smtClean="0"/>
                        <a:t>11-17</a:t>
                      </a:r>
                      <a:r>
                        <a:rPr lang="es-CR" sz="1100" u="none" strike="noStrike" dirty="0"/>
                        <a:t> </a:t>
                      </a:r>
                      <a:endParaRPr lang="es-C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N 50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10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 dirty="0"/>
                        <a:t> </a:t>
                      </a:r>
                      <a:r>
                        <a:rPr lang="es-CR" sz="1100" u="none" strike="noStrike" dirty="0" smtClean="0"/>
                        <a:t>7-14</a:t>
                      </a:r>
                      <a:endParaRPr lang="es-C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 dirty="0"/>
                        <a:t>N 200</a:t>
                      </a:r>
                      <a:endParaRPr lang="es-C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/>
                        <a:t>4.9</a:t>
                      </a:r>
                      <a:endParaRPr lang="es-C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100" u="none" strike="noStrike" dirty="0"/>
                        <a:t> </a:t>
                      </a:r>
                      <a:r>
                        <a:rPr lang="es-CR" sz="1100" u="none" strike="noStrike" dirty="0" smtClean="0"/>
                        <a:t>2-5.8</a:t>
                      </a:r>
                      <a:endParaRPr lang="es-C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505200" y="129540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Granular and CTB</a:t>
            </a:r>
            <a:endParaRPr lang="es-CR" dirty="0"/>
          </a:p>
        </p:txBody>
      </p:sp>
      <p:sp>
        <p:nvSpPr>
          <p:cNvPr id="7" name="6 CuadroTexto"/>
          <p:cNvSpPr txBox="1"/>
          <p:nvPr/>
        </p:nvSpPr>
        <p:spPr>
          <a:xfrm>
            <a:off x="3505200" y="366926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HMA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FWD</a:t>
            </a:r>
            <a:endParaRPr lang="es-CR" dirty="0"/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275856" y="188640"/>
            <a:ext cx="496632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FWD</a:t>
            </a:r>
            <a:endParaRPr kumimoji="0" lang="es-CR" sz="4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8 Gráfico"/>
          <p:cNvGraphicFramePr>
            <a:graphicFrameLocks noGrp="1"/>
          </p:cNvGraphicFramePr>
          <p:nvPr/>
        </p:nvGraphicFramePr>
        <p:xfrm>
          <a:off x="242454" y="1340768"/>
          <a:ext cx="8659091" cy="523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932040" y="3352800"/>
          <a:ext cx="3657600" cy="1343028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</a:tblGrid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err="1" smtClean="0">
                          <a:latin typeface="Arial"/>
                        </a:rPr>
                        <a:t>Layer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M 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(</a:t>
                      </a:r>
                      <a:r>
                        <a:rPr lang="es-CR" sz="1400" b="0" i="0" u="none" strike="noStrike" dirty="0" err="1" smtClean="0">
                          <a:latin typeface="Arial"/>
                        </a:rPr>
                        <a:t>MPa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M 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(</a:t>
                      </a:r>
                      <a:r>
                        <a:rPr lang="es-CR" sz="1400" b="0" i="0" u="none" strike="noStrike" dirty="0" err="1">
                          <a:latin typeface="Arial"/>
                        </a:rPr>
                        <a:t>ksi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HMA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3800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551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latin typeface="Arial"/>
                        </a:rPr>
                        <a:t>CTB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Base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Subbase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err="1" smtClean="0">
                          <a:latin typeface="Arial"/>
                        </a:rPr>
                        <a:t>Subgrade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960156"/>
            <a:ext cx="2488913" cy="15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7688" y="4953000"/>
            <a:ext cx="26073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105400" cy="11398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Laser</a:t>
            </a:r>
            <a:r>
              <a:rPr lang="es-MX" dirty="0" smtClean="0"/>
              <a:t> </a:t>
            </a:r>
            <a:r>
              <a:rPr lang="es-MX" dirty="0" err="1" smtClean="0"/>
              <a:t>Profile</a:t>
            </a:r>
            <a:endParaRPr lang="es-CR" dirty="0"/>
          </a:p>
        </p:txBody>
      </p:sp>
      <p:pic>
        <p:nvPicPr>
          <p:cNvPr id="7169" name="Imagen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928802"/>
            <a:ext cx="5610225" cy="4200525"/>
          </a:xfrm>
          <a:prstGeom prst="rect">
            <a:avLst/>
          </a:prstGeom>
          <a:noFill/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968982" y="4140190"/>
            <a:ext cx="600075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MDD´s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AutoShape 3"/>
          <p:cNvSpPr>
            <a:spLocks noChangeShapeType="1"/>
          </p:cNvSpPr>
          <p:nvPr/>
        </p:nvSpPr>
        <p:spPr bwMode="auto">
          <a:xfrm flipH="1">
            <a:off x="5014894" y="4419590"/>
            <a:ext cx="952500" cy="612775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2" name="AutoShape 4"/>
          <p:cNvSpPr>
            <a:spLocks noChangeShapeType="1"/>
          </p:cNvSpPr>
          <p:nvPr/>
        </p:nvSpPr>
        <p:spPr bwMode="auto">
          <a:xfrm>
            <a:off x="5968982" y="4419590"/>
            <a:ext cx="279400" cy="500062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3" name="AutoShape 5"/>
          <p:cNvSpPr>
            <a:spLocks noChangeShapeType="1"/>
          </p:cNvSpPr>
          <p:nvPr/>
        </p:nvSpPr>
        <p:spPr bwMode="auto">
          <a:xfrm flipH="1" flipV="1">
            <a:off x="5014894" y="3582977"/>
            <a:ext cx="952500" cy="557213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4" name="AutoShape 6"/>
          <p:cNvSpPr>
            <a:spLocks noChangeShapeType="1"/>
          </p:cNvSpPr>
          <p:nvPr/>
        </p:nvSpPr>
        <p:spPr bwMode="auto">
          <a:xfrm flipH="1" flipV="1">
            <a:off x="5645132" y="3116252"/>
            <a:ext cx="323850" cy="1022350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1400" y="307975"/>
            <a:ext cx="5410200" cy="1139825"/>
          </a:xfrm>
        </p:spPr>
        <p:txBody>
          <a:bodyPr/>
          <a:lstStyle/>
          <a:p>
            <a:r>
              <a:rPr lang="es-MX" sz="3200" dirty="0" err="1" smtClean="0"/>
              <a:t>Permanent</a:t>
            </a:r>
            <a:r>
              <a:rPr lang="es-MX" sz="3200" dirty="0" smtClean="0"/>
              <a:t> </a:t>
            </a:r>
            <a:r>
              <a:rPr lang="es-MX" sz="3200" dirty="0" err="1" smtClean="0"/>
              <a:t>Deformation</a:t>
            </a:r>
            <a:r>
              <a:rPr lang="es-MX" sz="3200" dirty="0" smtClean="0"/>
              <a:t>-</a:t>
            </a:r>
            <a:r>
              <a:rPr lang="es-MX" sz="3200" dirty="0" smtClean="0">
                <a:solidFill>
                  <a:srgbClr val="FF0000"/>
                </a:solidFill>
              </a:rPr>
              <a:t>Laser</a:t>
            </a:r>
            <a:endParaRPr lang="es-CR" sz="3200" dirty="0">
              <a:solidFill>
                <a:srgbClr val="FF0000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24000" y="5257800"/>
            <a:ext cx="449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 smtClean="0"/>
              <a:t>Average</a:t>
            </a:r>
            <a:r>
              <a:rPr lang="es-MX" sz="1200" dirty="0" smtClean="0"/>
              <a:t> </a:t>
            </a:r>
            <a:r>
              <a:rPr lang="es-MX" sz="1200" dirty="0" err="1" smtClean="0"/>
              <a:t>deformation</a:t>
            </a:r>
            <a:r>
              <a:rPr lang="es-MX" sz="1200" dirty="0" smtClean="0"/>
              <a:t> (</a:t>
            </a:r>
            <a:r>
              <a:rPr lang="es-MX" sz="1200" dirty="0" err="1" smtClean="0"/>
              <a:t>entire</a:t>
            </a:r>
            <a:r>
              <a:rPr lang="es-MX" sz="1200" dirty="0" smtClean="0"/>
              <a:t> </a:t>
            </a:r>
            <a:r>
              <a:rPr lang="es-MX" sz="1200" dirty="0" err="1" smtClean="0"/>
              <a:t>section</a:t>
            </a:r>
            <a:r>
              <a:rPr lang="es-MX" sz="1200" dirty="0" smtClean="0"/>
              <a:t>)</a:t>
            </a:r>
            <a:endParaRPr lang="es-CR" sz="1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88" y="1584325"/>
            <a:ext cx="61182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174400"/>
            <a:ext cx="2743200" cy="16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105400" cy="1139825"/>
          </a:xfrm>
        </p:spPr>
        <p:txBody>
          <a:bodyPr/>
          <a:lstStyle/>
          <a:p>
            <a:r>
              <a:rPr lang="es-MX" dirty="0" smtClean="0"/>
              <a:t>IRI</a:t>
            </a:r>
            <a:endParaRPr lang="es-CR" dirty="0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828800" y="5486400"/>
            <a:ext cx="525780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/>
              <a:t>Average</a:t>
            </a:r>
            <a:r>
              <a:rPr lang="es-MX" sz="2400" b="1" dirty="0" smtClean="0"/>
              <a:t> of </a:t>
            </a:r>
            <a:r>
              <a:rPr lang="es-MX" sz="2400" b="1" dirty="0" err="1" smtClean="0"/>
              <a:t>wheelpath</a:t>
            </a:r>
            <a:endParaRPr lang="es-CR" sz="2400" b="1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1597025"/>
            <a:ext cx="6778625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992" y="5165312"/>
            <a:ext cx="2758008" cy="16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57600" y="152400"/>
            <a:ext cx="5486400" cy="1139825"/>
          </a:xfrm>
        </p:spPr>
        <p:txBody>
          <a:bodyPr/>
          <a:lstStyle/>
          <a:p>
            <a:r>
              <a:rPr lang="es-MX" dirty="0" smtClean="0"/>
              <a:t>Stress @ </a:t>
            </a:r>
            <a:r>
              <a:rPr lang="es-MX" dirty="0" err="1" smtClean="0"/>
              <a:t>subgrade</a:t>
            </a:r>
            <a:endParaRPr lang="es-CR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84325"/>
            <a:ext cx="79216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85800" y="533400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AC3 </a:t>
            </a:r>
            <a:r>
              <a:rPr lang="es-MX" sz="1000" dirty="0" err="1" smtClean="0"/>
              <a:t>pressure</a:t>
            </a:r>
            <a:r>
              <a:rPr lang="es-MX" sz="1000" dirty="0" smtClean="0"/>
              <a:t> </a:t>
            </a:r>
            <a:r>
              <a:rPr lang="es-MX" sz="1000" dirty="0" err="1" smtClean="0"/>
              <a:t>cell</a:t>
            </a:r>
            <a:r>
              <a:rPr lang="es-MX" sz="1000" dirty="0" smtClean="0"/>
              <a:t> </a:t>
            </a:r>
            <a:r>
              <a:rPr lang="es-MX" sz="1000" dirty="0" err="1" smtClean="0"/>
              <a:t>did</a:t>
            </a:r>
            <a:r>
              <a:rPr lang="es-MX" sz="1000" dirty="0" smtClean="0"/>
              <a:t> </a:t>
            </a:r>
            <a:r>
              <a:rPr lang="es-MX" sz="1000" dirty="0" err="1" smtClean="0"/>
              <a:t>not</a:t>
            </a:r>
            <a:r>
              <a:rPr lang="es-MX" sz="1000" dirty="0" smtClean="0"/>
              <a:t> </a:t>
            </a:r>
            <a:r>
              <a:rPr lang="es-MX" sz="1000" dirty="0" err="1" smtClean="0"/>
              <a:t>work</a:t>
            </a:r>
            <a:endParaRPr lang="es-CR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992" y="5165312"/>
            <a:ext cx="2758008" cy="16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2800" y="304800"/>
            <a:ext cx="5334000" cy="1139825"/>
          </a:xfrm>
        </p:spPr>
        <p:txBody>
          <a:bodyPr>
            <a:norm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MDD</a:t>
            </a:r>
            <a:r>
              <a:rPr lang="es-MX" dirty="0" err="1" smtClean="0"/>
              <a:t>´s</a:t>
            </a:r>
            <a:endParaRPr lang="es-C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0"/>
            <a:ext cx="6949440" cy="311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/>
          <p:nvPr/>
        </p:nvSpPr>
        <p:spPr>
          <a:xfrm>
            <a:off x="1066800" y="1337846"/>
            <a:ext cx="7239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9"/>
          <p:cNvCxnSpPr/>
          <p:nvPr/>
        </p:nvCxnSpPr>
        <p:spPr>
          <a:xfrm>
            <a:off x="1066800" y="1909346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3"/>
          <p:cNvCxnSpPr/>
          <p:nvPr/>
        </p:nvCxnSpPr>
        <p:spPr>
          <a:xfrm>
            <a:off x="1066800" y="2633246"/>
            <a:ext cx="723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7"/>
          <p:cNvSpPr txBox="1"/>
          <p:nvPr/>
        </p:nvSpPr>
        <p:spPr>
          <a:xfrm>
            <a:off x="4953000" y="1337846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60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Arrow Connector 40"/>
          <p:cNvCxnSpPr/>
          <p:nvPr/>
        </p:nvCxnSpPr>
        <p:spPr>
          <a:xfrm>
            <a:off x="4419600" y="1642646"/>
            <a:ext cx="2286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686300" y="1337846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Y"/>
          <p:cNvSpPr/>
          <p:nvPr/>
        </p:nvSpPr>
        <p:spPr>
          <a:xfrm>
            <a:off x="3124200" y="1795046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1" name="30 Y"/>
          <p:cNvSpPr/>
          <p:nvPr/>
        </p:nvSpPr>
        <p:spPr>
          <a:xfrm>
            <a:off x="6096000" y="1795046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2" name="31 CuadroTexto"/>
          <p:cNvSpPr txBox="1"/>
          <p:nvPr/>
        </p:nvSpPr>
        <p:spPr>
          <a:xfrm>
            <a:off x="2971800" y="2099846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5943600" y="2099846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34" name="TextBox 37"/>
          <p:cNvSpPr txBox="1"/>
          <p:nvPr/>
        </p:nvSpPr>
        <p:spPr>
          <a:xfrm>
            <a:off x="4114800" y="133486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30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5" name="Straight Arrow Connector 40"/>
          <p:cNvCxnSpPr/>
          <p:nvPr/>
        </p:nvCxnSpPr>
        <p:spPr>
          <a:xfrm>
            <a:off x="4953000" y="1642646"/>
            <a:ext cx="457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Triángulo isósceles"/>
          <p:cNvSpPr/>
          <p:nvPr/>
        </p:nvSpPr>
        <p:spPr>
          <a:xfrm>
            <a:off x="4572000" y="2328446"/>
            <a:ext cx="228600" cy="7620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7" name="TextBox 37"/>
          <p:cNvSpPr txBox="1"/>
          <p:nvPr/>
        </p:nvSpPr>
        <p:spPr>
          <a:xfrm>
            <a:off x="4724400" y="2203847"/>
            <a:ext cx="109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Thermocouple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Straight Arrow Connector 40"/>
          <p:cNvCxnSpPr/>
          <p:nvPr/>
        </p:nvCxnSpPr>
        <p:spPr>
          <a:xfrm>
            <a:off x="5410200" y="1642646"/>
            <a:ext cx="838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7"/>
          <p:cNvSpPr txBox="1"/>
          <p:nvPr/>
        </p:nvSpPr>
        <p:spPr>
          <a:xfrm>
            <a:off x="5638800" y="1337846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90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4"/>
          <p:cNvSpPr txBox="1"/>
          <p:nvPr/>
        </p:nvSpPr>
        <p:spPr>
          <a:xfrm>
            <a:off x="3733800" y="2709446"/>
            <a:ext cx="2077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Section Length = 6.0 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2800" y="304800"/>
            <a:ext cx="5334000" cy="1139825"/>
          </a:xfrm>
        </p:spPr>
        <p:txBody>
          <a:bodyPr>
            <a:normAutofit/>
          </a:bodyPr>
          <a:lstStyle/>
          <a:p>
            <a:r>
              <a:rPr lang="es-MX" sz="2800" dirty="0" smtClean="0"/>
              <a:t>Max. </a:t>
            </a:r>
            <a:r>
              <a:rPr lang="es-MX" sz="2800" dirty="0" err="1" smtClean="0"/>
              <a:t>Deflection</a:t>
            </a:r>
            <a:r>
              <a:rPr lang="es-MX" sz="2800" dirty="0" smtClean="0"/>
              <a:t> @ 40 </a:t>
            </a:r>
            <a:r>
              <a:rPr lang="es-MX" sz="2800" dirty="0" err="1" smtClean="0"/>
              <a:t>kN</a:t>
            </a:r>
            <a:r>
              <a:rPr lang="es-MX" sz="2800" dirty="0" smtClean="0"/>
              <a:t> - </a:t>
            </a:r>
            <a:r>
              <a:rPr lang="es-MX" sz="2800" dirty="0" err="1" smtClean="0">
                <a:solidFill>
                  <a:srgbClr val="FF0000"/>
                </a:solidFill>
              </a:rPr>
              <a:t>MDDs</a:t>
            </a:r>
            <a:endParaRPr lang="es-CR" sz="2800" dirty="0">
              <a:solidFill>
                <a:srgbClr val="FF0000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611822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51300"/>
            <a:ext cx="61182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CuadroTexto"/>
          <p:cNvSpPr txBox="1"/>
          <p:nvPr/>
        </p:nvSpPr>
        <p:spPr>
          <a:xfrm>
            <a:off x="7086600" y="228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Surface</a:t>
            </a:r>
            <a:endParaRPr lang="es-CR" dirty="0"/>
          </a:p>
        </p:txBody>
      </p:sp>
      <p:sp>
        <p:nvSpPr>
          <p:cNvPr id="41" name="40 CuadroTexto"/>
          <p:cNvSpPr txBox="1"/>
          <p:nvPr/>
        </p:nvSpPr>
        <p:spPr>
          <a:xfrm>
            <a:off x="7010400" y="4343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Subgrade</a:t>
            </a:r>
            <a:endParaRPr lang="es-C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992" y="5165312"/>
            <a:ext cx="2758008" cy="16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398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MDD</a:t>
            </a:r>
            <a:r>
              <a:rPr lang="es-MX" dirty="0" smtClean="0"/>
              <a:t> </a:t>
            </a:r>
            <a:r>
              <a:rPr lang="es-MX" dirty="0" err="1" smtClean="0"/>
              <a:t>Backcalculaded</a:t>
            </a:r>
            <a:r>
              <a:rPr lang="es-MX" dirty="0" smtClean="0"/>
              <a:t> </a:t>
            </a:r>
            <a:r>
              <a:rPr lang="es-MX" dirty="0" err="1" smtClean="0"/>
              <a:t>Layer</a:t>
            </a:r>
            <a:r>
              <a:rPr lang="es-MX" dirty="0" smtClean="0"/>
              <a:t> </a:t>
            </a:r>
            <a:r>
              <a:rPr lang="es-MX" dirty="0" err="1" smtClean="0"/>
              <a:t>Moduli</a:t>
            </a:r>
            <a:endParaRPr lang="es-CR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3829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09800"/>
            <a:ext cx="37528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914400" y="5029200"/>
          <a:ext cx="2691442" cy="990600"/>
        </p:xfrm>
        <a:graphic>
          <a:graphicData uri="http://schemas.openxmlformats.org/presentationml/2006/ole">
            <p:oleObj spid="_x0000_s3073" name="Ecuación" r:id="rId5" imgW="1371600" imgH="508000" progId="Equation.3">
              <p:embed/>
            </p:oleObj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914400" y="5943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Average</a:t>
            </a:r>
            <a:r>
              <a:rPr lang="es-MX" dirty="0" smtClean="0"/>
              <a:t> “n” </a:t>
            </a:r>
            <a:r>
              <a:rPr lang="es-MX" dirty="0" err="1" smtClean="0"/>
              <a:t>value</a:t>
            </a:r>
            <a:r>
              <a:rPr lang="es-MX" dirty="0" smtClean="0"/>
              <a:t> = -0.4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10000" y="5334000"/>
            <a:ext cx="5334000" cy="609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Deflections @ 40 kN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629400" y="457200"/>
            <a:ext cx="1447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AC1</a:t>
            </a:r>
            <a:endParaRPr lang="es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2438400"/>
            <a:ext cx="5429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Flecha derecha"/>
          <p:cNvSpPr/>
          <p:nvPr/>
        </p:nvSpPr>
        <p:spPr>
          <a:xfrm>
            <a:off x="51816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6172200" y="6324600"/>
            <a:ext cx="2438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CR-ME </a:t>
            </a:r>
            <a:endParaRPr lang="es-ES" sz="2400" dirty="0"/>
          </a:p>
        </p:txBody>
      </p:sp>
      <p:sp>
        <p:nvSpPr>
          <p:cNvPr id="13" name="12 Flecha derecha"/>
          <p:cNvSpPr/>
          <p:nvPr/>
        </p:nvSpPr>
        <p:spPr>
          <a:xfrm>
            <a:off x="41910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32004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>
            <a:off x="22098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>
            <a:off x="12192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>
            <a:off x="228600" y="6324600"/>
            <a:ext cx="8382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0" y="152400"/>
            <a:ext cx="4953000" cy="11398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RSD</a:t>
            </a:r>
            <a:r>
              <a:rPr lang="es-MX" dirty="0" smtClean="0"/>
              <a:t>-AC1</a:t>
            </a:r>
            <a:endParaRPr lang="es-CR" dirty="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0" y="3200400"/>
            <a:ext cx="7338060" cy="28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66 Grupo"/>
          <p:cNvGrpSpPr/>
          <p:nvPr/>
        </p:nvGrpSpPr>
        <p:grpSpPr>
          <a:xfrm>
            <a:off x="1066800" y="1978223"/>
            <a:ext cx="7239000" cy="1145977"/>
            <a:chOff x="1066800" y="1825823"/>
            <a:chExt cx="7239000" cy="1145977"/>
          </a:xfrm>
        </p:grpSpPr>
        <p:sp>
          <p:nvSpPr>
            <p:cNvPr id="16" name="Rectangle 3"/>
            <p:cNvSpPr/>
            <p:nvPr/>
          </p:nvSpPr>
          <p:spPr>
            <a:xfrm>
              <a:off x="1066800" y="1828800"/>
              <a:ext cx="7239000" cy="1143000"/>
            </a:xfrm>
            <a:prstGeom prst="rect">
              <a:avLst/>
            </a:prstGeom>
            <a:solidFill>
              <a:prstClr val="whit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Connector 29"/>
            <p:cNvCxnSpPr/>
            <p:nvPr/>
          </p:nvCxnSpPr>
          <p:spPr>
            <a:xfrm>
              <a:off x="1066800" y="2400300"/>
              <a:ext cx="7239000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7"/>
            <p:cNvSpPr txBox="1"/>
            <p:nvPr/>
          </p:nvSpPr>
          <p:spPr>
            <a:xfrm>
              <a:off x="4953000" y="1828800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60 cm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2" name="Straight Arrow Connector 40"/>
            <p:cNvCxnSpPr/>
            <p:nvPr/>
          </p:nvCxnSpPr>
          <p:spPr>
            <a:xfrm>
              <a:off x="4419600" y="2133600"/>
              <a:ext cx="2286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>
              <a:off x="4686300" y="1828800"/>
              <a:ext cx="0" cy="114300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47 Y"/>
            <p:cNvSpPr/>
            <p:nvPr/>
          </p:nvSpPr>
          <p:spPr>
            <a:xfrm>
              <a:off x="3124200" y="2286000"/>
              <a:ext cx="228600" cy="228600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49" name="48 Y"/>
            <p:cNvSpPr/>
            <p:nvPr/>
          </p:nvSpPr>
          <p:spPr>
            <a:xfrm>
              <a:off x="6096000" y="2286000"/>
              <a:ext cx="228600" cy="228600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2971800" y="259080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MDD</a:t>
              </a:r>
              <a:endParaRPr lang="es-CR" sz="11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943600" y="2590800"/>
              <a:ext cx="609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MDD</a:t>
              </a:r>
              <a:endParaRPr lang="es-CR" sz="1100" b="1" dirty="0"/>
            </a:p>
          </p:txBody>
        </p:sp>
        <p:sp>
          <p:nvSpPr>
            <p:cNvPr id="52" name="TextBox 37"/>
            <p:cNvSpPr txBox="1"/>
            <p:nvPr/>
          </p:nvSpPr>
          <p:spPr>
            <a:xfrm>
              <a:off x="4114800" y="1825823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30 cm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3" name="Straight Arrow Connector 40"/>
            <p:cNvCxnSpPr/>
            <p:nvPr/>
          </p:nvCxnSpPr>
          <p:spPr>
            <a:xfrm>
              <a:off x="4953000" y="2133600"/>
              <a:ext cx="4572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53 Triángulo isósceles"/>
            <p:cNvSpPr/>
            <p:nvPr/>
          </p:nvSpPr>
          <p:spPr>
            <a:xfrm>
              <a:off x="4572000" y="2819400"/>
              <a:ext cx="228600" cy="76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cxnSp>
          <p:nvCxnSpPr>
            <p:cNvPr id="55" name="Straight Arrow Connector 40"/>
            <p:cNvCxnSpPr/>
            <p:nvPr/>
          </p:nvCxnSpPr>
          <p:spPr>
            <a:xfrm>
              <a:off x="5410200" y="2133600"/>
              <a:ext cx="8382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37"/>
            <p:cNvSpPr txBox="1"/>
            <p:nvPr/>
          </p:nvSpPr>
          <p:spPr>
            <a:xfrm>
              <a:off x="5638800" y="1828800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90 cm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56 Sol"/>
            <p:cNvSpPr/>
            <p:nvPr/>
          </p:nvSpPr>
          <p:spPr>
            <a:xfrm>
              <a:off x="2357422" y="1991128"/>
              <a:ext cx="142876" cy="142876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8" name="57 Sol"/>
            <p:cNvSpPr/>
            <p:nvPr/>
          </p:nvSpPr>
          <p:spPr>
            <a:xfrm>
              <a:off x="2357422" y="2634070"/>
              <a:ext cx="142876" cy="142876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59" name="58 Sol"/>
            <p:cNvSpPr/>
            <p:nvPr/>
          </p:nvSpPr>
          <p:spPr>
            <a:xfrm>
              <a:off x="6929454" y="1991128"/>
              <a:ext cx="142876" cy="142876"/>
            </a:xfrm>
            <a:prstGeom prst="su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0" name="59 Sol"/>
            <p:cNvSpPr/>
            <p:nvPr/>
          </p:nvSpPr>
          <p:spPr>
            <a:xfrm>
              <a:off x="6929454" y="2634070"/>
              <a:ext cx="142876" cy="142876"/>
            </a:xfrm>
            <a:prstGeom prst="su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1" name="60 Sol"/>
            <p:cNvSpPr/>
            <p:nvPr/>
          </p:nvSpPr>
          <p:spPr>
            <a:xfrm>
              <a:off x="4643438" y="2348318"/>
              <a:ext cx="142876" cy="142876"/>
            </a:xfrm>
            <a:prstGeom prst="su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62" name="61 CuadroTexto"/>
            <p:cNvSpPr txBox="1"/>
            <p:nvPr/>
          </p:nvSpPr>
          <p:spPr>
            <a:xfrm>
              <a:off x="2071670" y="2134004"/>
              <a:ext cx="900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RSD – N1</a:t>
              </a:r>
              <a:endParaRPr lang="es-CR" sz="1100" b="1" dirty="0"/>
            </a:p>
          </p:txBody>
        </p:sp>
        <p:sp>
          <p:nvSpPr>
            <p:cNvPr id="63" name="62 CuadroTexto"/>
            <p:cNvSpPr txBox="1"/>
            <p:nvPr/>
          </p:nvSpPr>
          <p:spPr>
            <a:xfrm>
              <a:off x="6643702" y="2134344"/>
              <a:ext cx="900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RSD – N2</a:t>
              </a:r>
              <a:endParaRPr lang="es-CR" sz="1100" b="1" dirty="0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7086600" y="2590800"/>
              <a:ext cx="9000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RSD – S2</a:t>
              </a:r>
              <a:endParaRPr lang="es-CR" sz="1100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1447800" y="2590800"/>
              <a:ext cx="9001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100" b="1" dirty="0" smtClean="0"/>
                <a:t>RSD – S1</a:t>
              </a:r>
              <a:endParaRPr lang="es-CR" sz="1100" b="1" dirty="0"/>
            </a:p>
          </p:txBody>
        </p:sp>
        <p:cxnSp>
          <p:nvCxnSpPr>
            <p:cNvPr id="64" name="Straight Arrow Connector 40"/>
            <p:cNvCxnSpPr/>
            <p:nvPr/>
          </p:nvCxnSpPr>
          <p:spPr>
            <a:xfrm>
              <a:off x="6248400" y="2133600"/>
              <a:ext cx="6858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7"/>
            <p:cNvSpPr txBox="1"/>
            <p:nvPr/>
          </p:nvSpPr>
          <p:spPr>
            <a:xfrm>
              <a:off x="6324600" y="1828800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100 cm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29 CuadroTexto"/>
          <p:cNvSpPr txBox="1"/>
          <p:nvPr/>
        </p:nvSpPr>
        <p:spPr>
          <a:xfrm>
            <a:off x="1905000" y="6324600"/>
            <a:ext cx="5029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err="1" smtClean="0">
                <a:solidFill>
                  <a:schemeClr val="lt1"/>
                </a:solidFill>
              </a:rPr>
              <a:t>Construction</a:t>
            </a:r>
            <a:r>
              <a:rPr lang="es-MX" dirty="0" smtClean="0">
                <a:solidFill>
                  <a:schemeClr val="lt1"/>
                </a:solidFill>
              </a:rPr>
              <a:t> </a:t>
            </a:r>
            <a:r>
              <a:rPr lang="es-MX" dirty="0" err="1" smtClean="0">
                <a:solidFill>
                  <a:schemeClr val="lt1"/>
                </a:solidFill>
              </a:rPr>
              <a:t>variability</a:t>
            </a:r>
            <a:r>
              <a:rPr lang="es-MX" dirty="0" smtClean="0">
                <a:solidFill>
                  <a:schemeClr val="lt1"/>
                </a:solidFill>
              </a:rPr>
              <a:t> !!!</a:t>
            </a:r>
            <a:endParaRPr lang="es-CR" dirty="0">
              <a:solidFill>
                <a:schemeClr val="lt1"/>
              </a:solidFill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2209800" y="1371600"/>
            <a:ext cx="5334000" cy="685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Deflections</a:t>
            </a: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40 </a:t>
            </a: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4953000"/>
            <a:ext cx="5429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500430" y="391180"/>
            <a:ext cx="5643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Research</a:t>
            </a:r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</a:t>
            </a:r>
            <a:r>
              <a:rPr lang="es-ES_tradnl" sz="2800" b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Philosophy</a:t>
            </a:r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…</a:t>
            </a:r>
          </a:p>
        </p:txBody>
      </p:sp>
      <p:pic>
        <p:nvPicPr>
          <p:cNvPr id="18" name="6 Imagen" descr="Asfalto Modificado SBS 2,5% 3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788" y="1933585"/>
            <a:ext cx="2064154" cy="100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5 Grupo"/>
          <p:cNvGrpSpPr/>
          <p:nvPr/>
        </p:nvGrpSpPr>
        <p:grpSpPr>
          <a:xfrm>
            <a:off x="135227" y="1504957"/>
            <a:ext cx="1579253" cy="1185688"/>
            <a:chOff x="4815209" y="1044121"/>
            <a:chExt cx="1579253" cy="1185688"/>
          </a:xfrm>
          <a:solidFill>
            <a:schemeClr val="tx2"/>
          </a:solidFill>
          <a:scene3d>
            <a:camera prst="orthographicFront"/>
            <a:lightRig rig="flat" dir="t"/>
          </a:scene3d>
        </p:grpSpPr>
        <p:sp>
          <p:nvSpPr>
            <p:cNvPr id="20" name="19 Rectángulo redondeado"/>
            <p:cNvSpPr/>
            <p:nvPr/>
          </p:nvSpPr>
          <p:spPr>
            <a:xfrm>
              <a:off x="4815209" y="1044121"/>
              <a:ext cx="1579253" cy="1185688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4873090" y="1102002"/>
              <a:ext cx="1463491" cy="1069926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NANO</a:t>
              </a:r>
              <a:endPara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2" name="21 Rectángulo redondeado"/>
          <p:cNvSpPr/>
          <p:nvPr/>
        </p:nvSpPr>
        <p:spPr>
          <a:xfrm>
            <a:off x="4643438" y="4219601"/>
            <a:ext cx="1579253" cy="1185688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b="1" dirty="0" smtClean="0"/>
              <a:t>FULL SCALE</a:t>
            </a:r>
            <a:endParaRPr lang="es-ES" sz="2000" b="1" dirty="0"/>
          </a:p>
        </p:txBody>
      </p:sp>
      <p:pic>
        <p:nvPicPr>
          <p:cNvPr id="23" name="Picture 2" descr="\\ISSAC\Publico\Ellen\fotos\DSC_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504957"/>
            <a:ext cx="1214446" cy="1828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23 Rectángulo redondeado"/>
          <p:cNvSpPr/>
          <p:nvPr/>
        </p:nvSpPr>
        <p:spPr>
          <a:xfrm>
            <a:off x="5350201" y="1504957"/>
            <a:ext cx="1579253" cy="1185688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32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MICRO</a:t>
            </a:r>
          </a:p>
        </p:txBody>
      </p:sp>
      <p:pic>
        <p:nvPicPr>
          <p:cNvPr id="25" name="Picture 2" descr="\\ISSAC\Publico\PITRA - FOTOGRAFIAS\FOTOS EQUIPOS\REOMETRO NUEVO\DSC06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299" y="1504957"/>
            <a:ext cx="1928857" cy="1285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18 Grupo"/>
          <p:cNvGrpSpPr>
            <a:grpSpLocks/>
          </p:cNvGrpSpPr>
          <p:nvPr/>
        </p:nvGrpSpPr>
        <p:grpSpPr bwMode="auto">
          <a:xfrm>
            <a:off x="142844" y="4219596"/>
            <a:ext cx="3929090" cy="2209800"/>
            <a:chOff x="4981553" y="1285875"/>
            <a:chExt cx="3929085" cy="2209800"/>
          </a:xfrm>
          <a:solidFill>
            <a:schemeClr val="tx2"/>
          </a:solidFill>
        </p:grpSpPr>
        <p:sp>
          <p:nvSpPr>
            <p:cNvPr id="27" name="26 Rectángulo redondeado"/>
            <p:cNvSpPr/>
            <p:nvPr/>
          </p:nvSpPr>
          <p:spPr>
            <a:xfrm>
              <a:off x="4981553" y="1500174"/>
              <a:ext cx="1579253" cy="1185688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s-ES" sz="2800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MACRO</a:t>
              </a:r>
            </a:p>
          </p:txBody>
        </p:sp>
        <p:pic>
          <p:nvPicPr>
            <p:cNvPr id="28" name="11 Imagen" descr="Z:\5 Asistentes\21 Publicaciones UI\Fotografías publicaciones\12 EVALUACIÓN DEL DESEMPEÑO Y LAS CARACTERÍSTICAS DE LA MEZCLA ASFÁLTICA EN CALIENTE PRODUCIDA EN PLANTA\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38" y="1285875"/>
              <a:ext cx="1981200" cy="220980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pic>
      </p:grpSp>
      <p:pic>
        <p:nvPicPr>
          <p:cNvPr id="29" name="Picture 2" descr="http://www.dynatest.com/images/hv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063" y="4219596"/>
            <a:ext cx="265906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21 Conector recto de flecha"/>
          <p:cNvCxnSpPr>
            <a:cxnSpLocks noChangeShapeType="1"/>
          </p:cNvCxnSpPr>
          <p:nvPr/>
        </p:nvCxnSpPr>
        <p:spPr bwMode="auto">
          <a:xfrm>
            <a:off x="3429000" y="1719284"/>
            <a:ext cx="1785938" cy="1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1" name="23 Conector recto de flecha"/>
          <p:cNvCxnSpPr>
            <a:cxnSpLocks noChangeShapeType="1"/>
          </p:cNvCxnSpPr>
          <p:nvPr/>
        </p:nvCxnSpPr>
        <p:spPr bwMode="auto">
          <a:xfrm rot="10800000" flipV="1">
            <a:off x="1428750" y="2933721"/>
            <a:ext cx="5500688" cy="12144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2" name="25 Conector recto de flecha"/>
          <p:cNvCxnSpPr>
            <a:cxnSpLocks noChangeShapeType="1"/>
          </p:cNvCxnSpPr>
          <p:nvPr/>
        </p:nvCxnSpPr>
        <p:spPr bwMode="auto">
          <a:xfrm>
            <a:off x="4429125" y="5862659"/>
            <a:ext cx="1785938" cy="1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0" y="152400"/>
            <a:ext cx="4953000" cy="11398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RSD</a:t>
            </a:r>
            <a:r>
              <a:rPr lang="es-MX" dirty="0" smtClean="0"/>
              <a:t>-AC4</a:t>
            </a:r>
            <a:endParaRPr lang="es-CR" dirty="0"/>
          </a:p>
        </p:txBody>
      </p:sp>
      <p:sp>
        <p:nvSpPr>
          <p:cNvPr id="38" name="37 CuadroTexto"/>
          <p:cNvSpPr txBox="1"/>
          <p:nvPr/>
        </p:nvSpPr>
        <p:spPr>
          <a:xfrm>
            <a:off x="1066800" y="5257800"/>
            <a:ext cx="609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2 </a:t>
            </a:r>
            <a:r>
              <a:rPr lang="es-MX" dirty="0" err="1" smtClean="0"/>
              <a:t>different</a:t>
            </a:r>
            <a:r>
              <a:rPr lang="es-MX" dirty="0" smtClean="0"/>
              <a:t> </a:t>
            </a:r>
            <a:r>
              <a:rPr lang="es-MX" dirty="0" err="1" smtClean="0"/>
              <a:t>locations</a:t>
            </a:r>
            <a:r>
              <a:rPr lang="es-MX" dirty="0" smtClean="0"/>
              <a:t> </a:t>
            </a:r>
            <a:r>
              <a:rPr lang="es-MX" dirty="0" err="1" smtClean="0"/>
              <a:t>along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center line</a:t>
            </a:r>
            <a:endParaRPr lang="es-CR" dirty="0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1132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41132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3900" y="4857750"/>
            <a:ext cx="571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383360" y="152400"/>
            <a:ext cx="5760640" cy="76944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Strain</a:t>
            </a:r>
            <a:r>
              <a:rPr lang="es-MX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Transducers</a:t>
            </a:r>
            <a:endParaRPr lang="es-CR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71600" y="4648200"/>
            <a:ext cx="205740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AC2 @ 2k </a:t>
            </a:r>
            <a:r>
              <a:rPr lang="es-MX" sz="2400" b="1" dirty="0" err="1" smtClean="0"/>
              <a:t>rep</a:t>
            </a:r>
            <a:r>
              <a:rPr lang="es-MX" sz="2400" b="1" dirty="0" smtClean="0"/>
              <a:t>.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" y="1203961"/>
            <a:ext cx="4401312" cy="319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219201"/>
            <a:ext cx="4406138" cy="319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5715000" y="4648200"/>
            <a:ext cx="25908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AC2 @ 1M </a:t>
            </a:r>
            <a:r>
              <a:rPr lang="es-MX" sz="2400" b="1" dirty="0" err="1" smtClean="0"/>
              <a:t>rep</a:t>
            </a:r>
            <a:r>
              <a:rPr lang="es-MX" sz="2400" b="1" dirty="0" smtClean="0"/>
              <a:t>.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905000" y="5715000"/>
            <a:ext cx="5334000" cy="685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Strains</a:t>
            </a: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40 </a:t>
            </a: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505200" y="5105400"/>
            <a:ext cx="2057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AC2</a:t>
            </a:r>
            <a:endParaRPr lang="es-CR" sz="3600" b="1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905000" y="5715000"/>
            <a:ext cx="5334000" cy="685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Strains</a:t>
            </a: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40 </a:t>
            </a: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95400"/>
            <a:ext cx="79216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6934200" y="1447800"/>
            <a:ext cx="1143000" cy="289560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10 CuadroTexto"/>
          <p:cNvSpPr txBox="1"/>
          <p:nvPr/>
        </p:nvSpPr>
        <p:spPr>
          <a:xfrm>
            <a:off x="7239000" y="5105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Water</a:t>
            </a:r>
            <a:r>
              <a:rPr lang="es-MX" dirty="0" smtClean="0"/>
              <a:t> </a:t>
            </a:r>
            <a:r>
              <a:rPr lang="es-MX" dirty="0" err="1" smtClean="0"/>
              <a:t>added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surface</a:t>
            </a:r>
            <a:endParaRPr lang="es-CR" dirty="0"/>
          </a:p>
        </p:txBody>
      </p:sp>
      <p:cxnSp>
        <p:nvCxnSpPr>
          <p:cNvPr id="13" name="12 Conector recto de flecha"/>
          <p:cNvCxnSpPr>
            <a:stCxn id="11" idx="0"/>
          </p:cNvCxnSpPr>
          <p:nvPr/>
        </p:nvCxnSpPr>
        <p:spPr>
          <a:xfrm flipH="1" flipV="1">
            <a:off x="7620000" y="4114800"/>
            <a:ext cx="457200" cy="9906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5025" y="4876800"/>
            <a:ext cx="5619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383360" y="152400"/>
            <a:ext cx="5760640" cy="76944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Strain</a:t>
            </a:r>
            <a:r>
              <a:rPr lang="es-MX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Transducers</a:t>
            </a:r>
            <a:endParaRPr lang="es-CR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3200" y="228600"/>
            <a:ext cx="7358063" cy="1733475"/>
          </a:xfrm>
        </p:spPr>
        <p:txBody>
          <a:bodyPr/>
          <a:lstStyle/>
          <a:p>
            <a:r>
              <a:rPr lang="es-MX" dirty="0" smtClean="0"/>
              <a:t>AC2</a:t>
            </a:r>
            <a:endParaRPr lang="en-US" dirty="0"/>
          </a:p>
        </p:txBody>
      </p:sp>
      <p:pic>
        <p:nvPicPr>
          <p:cNvPr id="4098" name="Picture 2" descr="C:\HVS\00 Fotos\2014\2014-11-27 16.27.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28459" cy="3096344"/>
          </a:xfrm>
          <a:prstGeom prst="rect">
            <a:avLst/>
          </a:prstGeom>
          <a:noFill/>
        </p:spPr>
      </p:pic>
      <p:pic>
        <p:nvPicPr>
          <p:cNvPr id="4099" name="Picture 3" descr="C:\HVS\00 Fotos\2014\2014-11-28 09.20.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132856"/>
            <a:ext cx="5340085" cy="4005064"/>
          </a:xfrm>
          <a:prstGeom prst="rect">
            <a:avLst/>
          </a:prstGeom>
          <a:noFill/>
        </p:spPr>
      </p:pic>
      <p:pic>
        <p:nvPicPr>
          <p:cNvPr id="5" name="Picture 2" descr="C:\Users\fleiva\Dropbox\Camera Uploads\2014-12-08 13.19.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86200"/>
            <a:ext cx="2069368" cy="2759157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724400"/>
            <a:ext cx="5619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505200" y="5105400"/>
            <a:ext cx="20574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AC3</a:t>
            </a:r>
            <a:endParaRPr lang="es-CR" sz="3600" b="1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905000" y="5715000"/>
            <a:ext cx="5334000" cy="685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Strains</a:t>
            </a: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40 </a:t>
            </a:r>
            <a:r>
              <a:rPr kumimoji="0" lang="es-MX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1295400"/>
            <a:ext cx="7934325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11 Conector recto"/>
          <p:cNvCxnSpPr/>
          <p:nvPr/>
        </p:nvCxnSpPr>
        <p:spPr>
          <a:xfrm>
            <a:off x="4648200" y="1447800"/>
            <a:ext cx="0" cy="3048000"/>
          </a:xfrm>
          <a:prstGeom prst="line">
            <a:avLst/>
          </a:prstGeom>
          <a:ln w="317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4800600" y="1447800"/>
            <a:ext cx="30480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err="1" smtClean="0"/>
              <a:t>Evidence</a:t>
            </a:r>
            <a:r>
              <a:rPr lang="es-MX" dirty="0" smtClean="0"/>
              <a:t> of fatigue cracking</a:t>
            </a:r>
            <a:endParaRPr lang="es-CR" dirty="0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800600"/>
            <a:ext cx="5905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3383360" y="152400"/>
            <a:ext cx="5760640" cy="76944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Strain</a:t>
            </a:r>
            <a:r>
              <a:rPr lang="es-MX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4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Transducers</a:t>
            </a:r>
            <a:endParaRPr lang="es-CR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383360" y="152400"/>
            <a:ext cx="5760640" cy="76944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Fatigue cracking</a:t>
            </a:r>
            <a:endParaRPr lang="es-CR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29000" y="5791200"/>
            <a:ext cx="20574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AC3</a:t>
            </a:r>
            <a:endParaRPr lang="es-CR" sz="3600" b="1" dirty="0"/>
          </a:p>
        </p:txBody>
      </p:sp>
      <p:pic>
        <p:nvPicPr>
          <p:cNvPr id="62466" name="Picture 2" descr="C:\Users\fleiva\AppData\Local\Microsoft\Windows\Temporary Internet Files\Content.Outlook\61KGLSZT\2015-08-25 13 54 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3419856" cy="4559808"/>
          </a:xfrm>
          <a:prstGeom prst="rect">
            <a:avLst/>
          </a:prstGeom>
          <a:noFill/>
        </p:spPr>
      </p:pic>
      <p:pic>
        <p:nvPicPr>
          <p:cNvPr id="62467" name="Picture 3" descr="C:\Users\fleiva\AppData\Local\Microsoft\Windows\Temporary Internet Files\Content.Outlook\61KGLSZT\2015-08-25 13 10 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2144" y="1066800"/>
            <a:ext cx="3419856" cy="4559808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00400"/>
            <a:ext cx="5905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04656" cy="692696"/>
          </a:xfrm>
        </p:spPr>
        <p:txBody>
          <a:bodyPr/>
          <a:lstStyle/>
          <a:p>
            <a:pPr eaLnBrk="1" hangingPunct="1">
              <a:defRPr/>
            </a:pPr>
            <a:r>
              <a:rPr lang="es-E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Just</a:t>
            </a:r>
            <a:r>
              <a:rPr lang="es-E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over</a:t>
            </a:r>
            <a:r>
              <a:rPr lang="es-ES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800" b="1" i="1" dirty="0" smtClean="0">
                <a:solidFill>
                  <a:srgbClr val="FF0000"/>
                </a:solidFill>
              </a:rPr>
              <a:t>50 </a:t>
            </a:r>
            <a:r>
              <a:rPr lang="es-ES" sz="2800" b="1" i="1" dirty="0" err="1" smtClean="0">
                <a:solidFill>
                  <a:srgbClr val="FF0000"/>
                </a:solidFill>
              </a:rPr>
              <a:t>Million</a:t>
            </a:r>
            <a:r>
              <a:rPr lang="es-ES" sz="2800" b="1" i="1" dirty="0" smtClean="0">
                <a:solidFill>
                  <a:srgbClr val="FF0000"/>
                </a:solidFill>
              </a:rPr>
              <a:t> </a:t>
            </a:r>
            <a:r>
              <a:rPr lang="es-ES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ESALs</a:t>
            </a:r>
            <a:endParaRPr lang="es-ES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None/>
              <a:defRPr/>
            </a:pPr>
            <a:endParaRPr lang="es-CR" sz="2400" dirty="0" smtClean="0">
              <a:effectLst/>
            </a:endParaRP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endParaRPr lang="es-CR" sz="20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ES" sz="2400" dirty="0" smtClean="0"/>
          </a:p>
        </p:txBody>
      </p:sp>
      <p:pic>
        <p:nvPicPr>
          <p:cNvPr id="6" name="Picture 2" descr="C:\Users\ecamacho\Documents\03 HVS\Logo PAVELAB\logo pavela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005064"/>
            <a:ext cx="1783699" cy="1080120"/>
          </a:xfrm>
          <a:prstGeom prst="rect">
            <a:avLst/>
          </a:prstGeom>
          <a:noFill/>
        </p:spPr>
      </p:pic>
      <p:pic>
        <p:nvPicPr>
          <p:cNvPr id="10" name="9 Imagen" descr="pitra CON TEXTO trans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2924944"/>
            <a:ext cx="1797204" cy="720080"/>
          </a:xfrm>
          <a:prstGeom prst="rect">
            <a:avLst/>
          </a:prstGeom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1066800" y="1567190"/>
          <a:ext cx="6048672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  <a:gridCol w="2016224"/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Test </a:t>
                      </a:r>
                      <a:r>
                        <a:rPr lang="es-CR" dirty="0" err="1" smtClean="0"/>
                        <a:t>section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err="1" smtClean="0"/>
                        <a:t>Repetitions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ESALS</a:t>
                      </a:r>
                      <a:endParaRPr lang="es-CR" dirty="0"/>
                    </a:p>
                  </a:txBody>
                  <a:tcPr anchor="ctr"/>
                </a:tc>
              </a:tr>
              <a:tr h="783087"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001 AC1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1 000 000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10 708 004</a:t>
                      </a:r>
                      <a:endParaRPr lang="es-CR" dirty="0"/>
                    </a:p>
                  </a:txBody>
                  <a:tcPr anchor="ctr"/>
                </a:tc>
              </a:tr>
              <a:tr h="783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dirty="0" smtClean="0"/>
                        <a:t>002 AC4</a:t>
                      </a:r>
                    </a:p>
                    <a:p>
                      <a:pPr algn="ctr"/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dirty="0" smtClean="0"/>
                        <a:t>1 500 000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dirty="0" smtClean="0"/>
                        <a:t>21 550 195</a:t>
                      </a:r>
                    </a:p>
                    <a:p>
                      <a:pPr algn="ctr"/>
                      <a:endParaRPr lang="es-CR" dirty="0"/>
                    </a:p>
                  </a:txBody>
                  <a:tcPr anchor="ctr"/>
                </a:tc>
              </a:tr>
              <a:tr h="783087"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003 AC2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dirty="0" smtClean="0"/>
                        <a:t>1 000 000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9 350 541</a:t>
                      </a:r>
                      <a:endParaRPr lang="es-CR" dirty="0"/>
                    </a:p>
                  </a:txBody>
                  <a:tcPr anchor="ctr"/>
                </a:tc>
              </a:tr>
              <a:tr h="783087"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004 AC3*</a:t>
                      </a:r>
                      <a:endParaRPr lang="es-C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dirty="0" smtClean="0"/>
                        <a:t>1 240 000*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11 066 122*</a:t>
                      </a:r>
                      <a:endParaRPr lang="es-C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43000" y="552959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*</a:t>
            </a:r>
            <a:r>
              <a:rPr lang="es-MX" sz="1100" dirty="0" err="1" smtClean="0"/>
              <a:t>Until</a:t>
            </a:r>
            <a:r>
              <a:rPr lang="es-MX" sz="1100" dirty="0" smtClean="0"/>
              <a:t> </a:t>
            </a:r>
            <a:r>
              <a:rPr lang="es-MX" sz="1100" dirty="0" err="1" smtClean="0"/>
              <a:t>August</a:t>
            </a:r>
            <a:r>
              <a:rPr lang="es-MX" sz="1100" dirty="0" smtClean="0"/>
              <a:t> 2015</a:t>
            </a:r>
            <a:endParaRPr lang="es-CR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1400" y="231775"/>
            <a:ext cx="5410200" cy="11398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s-MX" dirty="0" err="1" smtClean="0">
                <a:solidFill>
                  <a:srgbClr val="FF0000"/>
                </a:solidFill>
              </a:rPr>
              <a:t>Deflection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Analysis</a:t>
            </a:r>
            <a:endParaRPr lang="es-CR" dirty="0">
              <a:solidFill>
                <a:srgbClr val="FF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2514600"/>
            <a:ext cx="4064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407416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886200" y="1752600"/>
            <a:ext cx="185897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2800" b="1" dirty="0" err="1" smtClean="0"/>
              <a:t>Initial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state</a:t>
            </a:r>
            <a:endParaRPr lang="es-CR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105400" y="5638800"/>
            <a:ext cx="3886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Captures non-linear behavior of the lowers layers. </a:t>
            </a:r>
            <a:endParaRPr lang="es-CR" dirty="0"/>
          </a:p>
        </p:txBody>
      </p:sp>
      <p:cxnSp>
        <p:nvCxnSpPr>
          <p:cNvPr id="10" name="9 Conector recto de flecha"/>
          <p:cNvCxnSpPr>
            <a:stCxn id="8" idx="0"/>
          </p:cNvCxnSpPr>
          <p:nvPr/>
        </p:nvCxnSpPr>
        <p:spPr>
          <a:xfrm flipH="1" flipV="1">
            <a:off x="6858000" y="4953000"/>
            <a:ext cx="1905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8" idx="0"/>
          </p:cNvCxnSpPr>
          <p:nvPr/>
        </p:nvCxnSpPr>
        <p:spPr>
          <a:xfrm flipH="1" flipV="1">
            <a:off x="6705600" y="5181600"/>
            <a:ext cx="3429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1400" y="231775"/>
            <a:ext cx="5410200" cy="11398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s-MX" dirty="0" err="1" smtClean="0">
                <a:solidFill>
                  <a:srgbClr val="FF0000"/>
                </a:solidFill>
              </a:rPr>
              <a:t>Deflection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Analysis</a:t>
            </a:r>
            <a:endParaRPr lang="es-CR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362200" y="1676400"/>
            <a:ext cx="137249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b="1" dirty="0" err="1" smtClean="0"/>
              <a:t>Failure</a:t>
            </a:r>
            <a:r>
              <a:rPr lang="es-MX" b="1" dirty="0" smtClean="0"/>
              <a:t> </a:t>
            </a:r>
            <a:r>
              <a:rPr lang="es-MX" b="1" dirty="0" err="1" smtClean="0"/>
              <a:t>State</a:t>
            </a:r>
            <a:endParaRPr lang="es-CR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07416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0"/>
            <a:ext cx="407416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838200" y="5410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2.5 – 3 times </a:t>
            </a:r>
            <a:r>
              <a:rPr lang="es-MX" dirty="0" err="1" smtClean="0"/>
              <a:t>higher</a:t>
            </a:r>
            <a:endParaRPr lang="es-C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724400" y="5334000"/>
            <a:ext cx="3886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More intensified non-linear behavior of the lowers layers. Exhibits the presence of the test pit concrete support layer (shallow rigid layer).</a:t>
            </a:r>
            <a:endParaRPr lang="es-CR" dirty="0"/>
          </a:p>
        </p:txBody>
      </p:sp>
      <p:cxnSp>
        <p:nvCxnSpPr>
          <p:cNvPr id="13" name="12 Conector recto de flecha"/>
          <p:cNvCxnSpPr>
            <a:stCxn id="11" idx="0"/>
          </p:cNvCxnSpPr>
          <p:nvPr/>
        </p:nvCxnSpPr>
        <p:spPr>
          <a:xfrm flipV="1">
            <a:off x="6667500" y="4343400"/>
            <a:ext cx="4191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11" idx="0"/>
          </p:cNvCxnSpPr>
          <p:nvPr/>
        </p:nvCxnSpPr>
        <p:spPr>
          <a:xfrm flipV="1">
            <a:off x="6667500" y="4343400"/>
            <a:ext cx="8763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257800" cy="838200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es-MX" sz="4400" dirty="0" err="1" smtClean="0">
                <a:solidFill>
                  <a:srgbClr val="FF0000"/>
                </a:solidFill>
              </a:rPr>
              <a:t>Lab</a:t>
            </a:r>
            <a:r>
              <a:rPr lang="es-MX" sz="4400" dirty="0" smtClean="0">
                <a:solidFill>
                  <a:srgbClr val="FF0000"/>
                </a:solidFill>
              </a:rPr>
              <a:t>. </a:t>
            </a:r>
            <a:r>
              <a:rPr lang="es-MX" sz="4400" dirty="0" err="1" smtClean="0">
                <a:solidFill>
                  <a:srgbClr val="FF0000"/>
                </a:solidFill>
              </a:rPr>
              <a:t>Characterization</a:t>
            </a:r>
            <a:endParaRPr lang="es-CR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609600" y="1295400"/>
          <a:ext cx="7848600" cy="1523999"/>
        </p:xfrm>
        <a:graphic>
          <a:graphicData uri="http://schemas.openxmlformats.org/drawingml/2006/table">
            <a:tbl>
              <a:tblPr/>
              <a:tblGrid>
                <a:gridCol w="1121229"/>
                <a:gridCol w="961053"/>
                <a:gridCol w="961053"/>
                <a:gridCol w="961053"/>
                <a:gridCol w="961053"/>
                <a:gridCol w="961053"/>
                <a:gridCol w="961053"/>
                <a:gridCol w="961053"/>
              </a:tblGrid>
              <a:tr h="32774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Sample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APA (AASHTO TP 63)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HWT (AASHTO T324)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FN (AASHTO TP 79-11)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</a:tr>
              <a:tr h="508000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Air Voids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PD, 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Air Voids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PD, 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FN @ 58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FN @ 52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FN @ 46 °C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29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Plant Produced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2.751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29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Lab Prepared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81000" y="2971800"/>
          <a:ext cx="8305802" cy="1254855"/>
        </p:xfrm>
        <a:graphic>
          <a:graphicData uri="http://schemas.openxmlformats.org/drawingml/2006/table">
            <a:tbl>
              <a:tblPr/>
              <a:tblGrid>
                <a:gridCol w="1186543"/>
                <a:gridCol w="1017037"/>
                <a:gridCol w="1017037"/>
                <a:gridCol w="1017037"/>
                <a:gridCol w="1017037"/>
                <a:gridCol w="1017037"/>
                <a:gridCol w="1017037"/>
                <a:gridCol w="1017037"/>
              </a:tblGrid>
              <a:tr h="24154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Sample</a:t>
                      </a:r>
                      <a:endParaRPr lang="es-CR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TSR (AASHTO T283)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R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Mr (AASHTO TP31-96/ASTM 4123)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</a:tr>
              <a:tr h="391064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Cicle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</a:t>
                      </a:r>
                      <a:r>
                        <a:rPr lang="es-CR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Cicles</a:t>
                      </a:r>
                      <a:endParaRPr lang="es-CR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Cicles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Air Voids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Mr @ 5 °C, MPa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Mr @ 25 °C, MPa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Mr @ 40 °C, MPa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58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Plant Produced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algn="ctr" fontAlgn="ctr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Lab Prepared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17522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343400"/>
            <a:ext cx="489712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562600" cy="1139825"/>
          </a:xfrm>
        </p:spPr>
        <p:txBody>
          <a:bodyPr/>
          <a:lstStyle/>
          <a:p>
            <a:r>
              <a:rPr lang="en-US" dirty="0" smtClean="0"/>
              <a:t>Phase I Experiment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4 Different pavement structures, 8 sections</a:t>
            </a:r>
          </a:p>
          <a:p>
            <a:r>
              <a:rPr lang="en-US" dirty="0" smtClean="0"/>
              <a:t>Compare</a:t>
            </a:r>
          </a:p>
          <a:p>
            <a:pPr lvl="1"/>
            <a:r>
              <a:rPr lang="en-US" dirty="0" smtClean="0"/>
              <a:t>Asphalt concrete thicknesses</a:t>
            </a:r>
          </a:p>
          <a:p>
            <a:pPr lvl="1"/>
            <a:r>
              <a:rPr lang="en-US" dirty="0" smtClean="0"/>
              <a:t>Granular vs. cement treated base</a:t>
            </a:r>
          </a:p>
          <a:p>
            <a:r>
              <a:rPr lang="en-US" dirty="0" smtClean="0"/>
              <a:t>Evaluate construction practices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Painting</a:t>
            </a:r>
            <a:r>
              <a:rPr lang="en-US" dirty="0" smtClean="0"/>
              <a:t> evaluation under </a:t>
            </a:r>
            <a:r>
              <a:rPr lang="en-US" dirty="0" smtClean="0">
                <a:solidFill>
                  <a:srgbClr val="FF0000"/>
                </a:solidFill>
              </a:rPr>
              <a:t>tropical 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09600"/>
          </a:xfrm>
        </p:spPr>
        <p:txBody>
          <a:bodyPr>
            <a:normAutofit/>
          </a:bodyPr>
          <a:lstStyle/>
          <a:p>
            <a:r>
              <a:rPr lang="es-MX" dirty="0" smtClean="0"/>
              <a:t>Perm. </a:t>
            </a:r>
            <a:r>
              <a:rPr lang="es-MX" dirty="0" err="1" smtClean="0"/>
              <a:t>Def</a:t>
            </a:r>
            <a:r>
              <a:rPr lang="es-MX" dirty="0" smtClean="0"/>
              <a:t>. HMA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1400" y="228600"/>
            <a:ext cx="5257800" cy="838200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en-US" sz="4400" dirty="0" smtClean="0">
                <a:solidFill>
                  <a:srgbClr val="FF0000"/>
                </a:solidFill>
              </a:rPr>
              <a:t>Transfer functions</a:t>
            </a:r>
            <a:endParaRPr lang="en-US" sz="4400" dirty="0">
              <a:solidFill>
                <a:srgbClr val="FF0000"/>
              </a:solidFill>
            </a:endParaRP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3276600" y="1371600"/>
          <a:ext cx="6558193" cy="838200"/>
        </p:xfrm>
        <a:graphic>
          <a:graphicData uri="http://schemas.openxmlformats.org/presentationml/2006/ole">
            <p:oleObj spid="_x0000_s53250" name="Documento" r:id="rId3" imgW="5803804" imgH="801163" progId="Word.Document.12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3657600" y="2362200"/>
          <a:ext cx="5770562" cy="533400"/>
        </p:xfrm>
        <a:graphic>
          <a:graphicData uri="http://schemas.openxmlformats.org/presentationml/2006/ole">
            <p:oleObj spid="_x0000_s53251" name="Documento" r:id="rId4" imgW="5803804" imgH="536628" progId="Word.Document.12">
              <p:embed/>
            </p:oleObj>
          </a:graphicData>
        </a:graphic>
      </p:graphicFrame>
      <p:sp>
        <p:nvSpPr>
          <p:cNvPr id="7" name="11 Marcador de contenido"/>
          <p:cNvSpPr txBox="1">
            <a:spLocks/>
          </p:cNvSpPr>
          <p:nvPr/>
        </p:nvSpPr>
        <p:spPr>
          <a:xfrm>
            <a:off x="457200" y="2286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Fatigue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HMA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graphicFrame>
        <p:nvGraphicFramePr>
          <p:cNvPr id="49158" name="Object 6"/>
          <p:cNvGraphicFramePr>
            <a:graphicFrameLocks noChangeAspect="1"/>
          </p:cNvGraphicFramePr>
          <p:nvPr/>
        </p:nvGraphicFramePr>
        <p:xfrm>
          <a:off x="3962400" y="3200400"/>
          <a:ext cx="5868988" cy="436562"/>
        </p:xfrm>
        <a:graphic>
          <a:graphicData uri="http://schemas.openxmlformats.org/presentationml/2006/ole">
            <p:oleObj spid="_x0000_s53252" name="Documento" r:id="rId5" imgW="5956042" imgH="449529" progId="Word.Document.12">
              <p:embed/>
            </p:oleObj>
          </a:graphicData>
        </a:graphic>
      </p:graphicFrame>
      <p:sp>
        <p:nvSpPr>
          <p:cNvPr id="11" name="11 Marcador de contenido"/>
          <p:cNvSpPr txBox="1">
            <a:spLocks/>
          </p:cNvSpPr>
          <p:nvPr/>
        </p:nvSpPr>
        <p:spPr>
          <a:xfrm>
            <a:off x="457200" y="29718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Perm.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Gran.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4495800" y="4038600"/>
          <a:ext cx="4648200" cy="349250"/>
        </p:xfrm>
        <a:graphic>
          <a:graphicData uri="http://schemas.openxmlformats.org/presentationml/2006/ole">
            <p:oleObj spid="_x0000_s53253" name="Documento" r:id="rId6" imgW="5956042" imgH="531589" progId="Word.Document.12">
              <p:embed/>
            </p:oleObj>
          </a:graphicData>
        </a:graphic>
      </p:graphicFrame>
      <p:sp>
        <p:nvSpPr>
          <p:cNvPr id="15" name="11 Marcador de contenido"/>
          <p:cNvSpPr txBox="1">
            <a:spLocks/>
          </p:cNvSpPr>
          <p:nvPr/>
        </p:nvSpPr>
        <p:spPr>
          <a:xfrm>
            <a:off x="457200" y="3810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Perm.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Subgrade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11 Marcador de contenido"/>
          <p:cNvSpPr txBox="1">
            <a:spLocks/>
          </p:cNvSpPr>
          <p:nvPr/>
        </p:nvSpPr>
        <p:spPr>
          <a:xfrm>
            <a:off x="609600" y="4724400"/>
            <a:ext cx="8382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developed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being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calibrated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HVS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251520" y="1196751"/>
            <a:ext cx="8712968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800" b="1" dirty="0" smtClean="0"/>
          </a:p>
          <a:p>
            <a:endParaRPr lang="es-MX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  <a:buFont typeface="Arial" pitchFamily="34" charset="0"/>
              <a:buChar char="•"/>
            </a:pPr>
            <a:endParaRPr lang="es-CR" dirty="0" smtClean="0"/>
          </a:p>
          <a:p>
            <a:pPr marL="355600" indent="-177800" algn="just">
              <a:lnSpc>
                <a:spcPct val="150000"/>
              </a:lnSpc>
            </a:pPr>
            <a:endParaRPr lang="es-CR" dirty="0" smtClean="0"/>
          </a:p>
          <a:p>
            <a:pPr lvl="1">
              <a:lnSpc>
                <a:spcPct val="150000"/>
              </a:lnSpc>
            </a:pPr>
            <a:endParaRPr lang="es-CR" dirty="0" smtClean="0"/>
          </a:p>
          <a:p>
            <a:pPr marL="0" lvl="1">
              <a:lnSpc>
                <a:spcPct val="150000"/>
              </a:lnSpc>
            </a:pPr>
            <a:endParaRPr lang="es-MX" sz="2000" b="1" dirty="0" smtClean="0"/>
          </a:p>
          <a:p>
            <a:pPr marL="0" lvl="1">
              <a:lnSpc>
                <a:spcPct val="150000"/>
              </a:lnSpc>
            </a:pPr>
            <a:endParaRPr lang="es-MX" sz="2000" b="1" dirty="0" smtClean="0"/>
          </a:p>
          <a:p>
            <a:pPr marL="0" lvl="1">
              <a:lnSpc>
                <a:spcPct val="150000"/>
              </a:lnSpc>
            </a:pPr>
            <a:endParaRPr lang="es-MX" sz="2000" b="1" dirty="0" smtClean="0"/>
          </a:p>
          <a:p>
            <a:pPr lvl="1">
              <a:lnSpc>
                <a:spcPct val="150000"/>
              </a:lnSpc>
            </a:pPr>
            <a:endParaRPr lang="es-CR" sz="2000" dirty="0" smtClean="0"/>
          </a:p>
          <a:p>
            <a:endParaRPr lang="es-MX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84844"/>
            <a:ext cx="2592288" cy="201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752600" y="1368623"/>
            <a:ext cx="67197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1400" b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MLET</a:t>
            </a:r>
            <a:endParaRPr lang="es-ES" sz="1400" b="1" cap="all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572" y="1787639"/>
            <a:ext cx="4663628" cy="164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51" y="4293096"/>
            <a:ext cx="4176341" cy="23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93096"/>
            <a:ext cx="4067298" cy="20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Título"/>
          <p:cNvSpPr>
            <a:spLocks noGrp="1"/>
          </p:cNvSpPr>
          <p:nvPr>
            <p:ph type="title"/>
          </p:nvPr>
        </p:nvSpPr>
        <p:spPr>
          <a:xfrm>
            <a:off x="3429000" y="0"/>
            <a:ext cx="5257800" cy="838200"/>
          </a:xfrm>
        </p:spPr>
        <p:txBody>
          <a:bodyPr/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Linked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to</a:t>
            </a:r>
            <a:r>
              <a:rPr lang="es-ES_tradnl" dirty="0" smtClean="0">
                <a:solidFill>
                  <a:srgbClr val="FF0000"/>
                </a:solidFill>
              </a:rPr>
              <a:t> software </a:t>
            </a:r>
            <a:r>
              <a:rPr lang="es-ES_tradnl" dirty="0" err="1" smtClean="0">
                <a:solidFill>
                  <a:srgbClr val="FF0000"/>
                </a:solidFill>
              </a:rPr>
              <a:t>development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105400" y="1447800"/>
            <a:ext cx="325864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1400" b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HMA </a:t>
            </a:r>
            <a:r>
              <a:rPr lang="es-ES" sz="1400" b="1" cap="all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master</a:t>
            </a:r>
            <a:r>
              <a:rPr lang="es-ES" sz="1400" b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curves software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057400" y="3886200"/>
            <a:ext cx="103105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1400" b="1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AppRIGID</a:t>
            </a:r>
            <a:endParaRPr lang="es-ES" sz="1400" b="1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91200" y="3886200"/>
            <a:ext cx="25554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1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CR-ME 2.0 –EXCEL BASED-</a:t>
            </a:r>
            <a:endParaRPr lang="es-ES" sz="1400" b="1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Subtítulo"/>
          <p:cNvSpPr>
            <a:spLocks noGrp="1"/>
          </p:cNvSpPr>
          <p:nvPr>
            <p:ph idx="1"/>
          </p:nvPr>
        </p:nvSpPr>
        <p:spPr>
          <a:xfrm>
            <a:off x="3886200" y="228600"/>
            <a:ext cx="4881736" cy="892696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MX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FUTURE</a:t>
            </a:r>
            <a:endParaRPr lang="es-CR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6 Imagen" descr="HVS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00" y="1371600"/>
            <a:ext cx="4320000" cy="2766942"/>
          </a:xfrm>
          <a:prstGeom prst="rect">
            <a:avLst/>
          </a:prstGeom>
        </p:spPr>
      </p:pic>
      <p:pic>
        <p:nvPicPr>
          <p:cNvPr id="8" name="7 Imagen" descr="HVS_Chamb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00" y="1371600"/>
            <a:ext cx="4320000" cy="2766942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>
            <a:off x="3886200" y="2476500"/>
            <a:ext cx="15621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2" name="11 Imagen" descr="C:\Users\fleiva\Dropbox\Camera Uploads\2015-06-26 15.00.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257800" y="44196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rgbClr val="FF0000"/>
                </a:solidFill>
              </a:rPr>
              <a:t>Climatic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Condition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Chamber</a:t>
            </a:r>
            <a:endParaRPr lang="es-ES_tradnl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s-ES_tradnl" dirty="0" err="1" smtClean="0"/>
              <a:t>Infrared</a:t>
            </a:r>
            <a:r>
              <a:rPr lang="es-ES_tradnl" dirty="0" smtClean="0"/>
              <a:t> + UV: </a:t>
            </a:r>
            <a:r>
              <a:rPr lang="es-ES_tradnl" dirty="0" err="1" smtClean="0"/>
              <a:t>Temperature</a:t>
            </a:r>
            <a:r>
              <a:rPr lang="es-ES_tradnl" dirty="0" smtClean="0"/>
              <a:t> +    </a:t>
            </a:r>
            <a:r>
              <a:rPr lang="es-ES_tradnl" dirty="0" err="1" smtClean="0"/>
              <a:t>aging</a:t>
            </a:r>
            <a:endParaRPr lang="es-ES_tradnl" dirty="0" smtClean="0"/>
          </a:p>
          <a:p>
            <a:pPr>
              <a:buFontTx/>
              <a:buChar char="-"/>
            </a:pPr>
            <a:r>
              <a:rPr lang="es-ES_tradnl" dirty="0" smtClean="0"/>
              <a:t> </a:t>
            </a:r>
            <a:r>
              <a:rPr lang="es-ES_tradnl" dirty="0" err="1" smtClean="0"/>
              <a:t>Raining</a:t>
            </a:r>
            <a:r>
              <a:rPr lang="es-ES_tradnl" dirty="0" smtClean="0"/>
              <a:t> </a:t>
            </a:r>
            <a:r>
              <a:rPr lang="es-ES_tradnl" dirty="0" err="1" smtClean="0"/>
              <a:t>system</a:t>
            </a:r>
            <a:r>
              <a:rPr lang="es-ES_tradnl" dirty="0" smtClean="0">
                <a:sym typeface="Wingdings" pitchFamily="2" charset="2"/>
              </a:rPr>
              <a:t> </a:t>
            </a:r>
            <a:r>
              <a:rPr lang="es-ES_tradnl" dirty="0" err="1" smtClean="0">
                <a:sym typeface="Wingdings" pitchFamily="2" charset="2"/>
              </a:rPr>
              <a:t>moisture</a:t>
            </a:r>
            <a:endParaRPr lang="es-ES_tradnl" dirty="0" smtClean="0"/>
          </a:p>
          <a:p>
            <a:pPr>
              <a:buFontTx/>
              <a:buChar char="-"/>
            </a:pP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table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2800" y="152400"/>
            <a:ext cx="5562600" cy="113982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Aft>
                <a:spcPct val="0"/>
              </a:spcAft>
            </a:pPr>
            <a:r>
              <a:rPr lang="es-MX" dirty="0" err="1" smtClean="0">
                <a:solidFill>
                  <a:srgbClr val="FF0000"/>
                </a:solidFill>
              </a:rPr>
              <a:t>Summary</a:t>
            </a:r>
            <a:endParaRPr lang="es-CR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r>
              <a:rPr lang="es-MX" sz="2800" dirty="0" err="1" smtClean="0"/>
              <a:t>Increase</a:t>
            </a:r>
            <a:r>
              <a:rPr lang="es-MX" sz="2800" dirty="0" smtClean="0"/>
              <a:t> in </a:t>
            </a:r>
            <a:r>
              <a:rPr lang="es-MX" sz="2800" dirty="0" err="1" smtClean="0"/>
              <a:t>Deflections</a:t>
            </a:r>
            <a:endParaRPr lang="es-MX" sz="2800" dirty="0" smtClean="0"/>
          </a:p>
          <a:p>
            <a:r>
              <a:rPr lang="es-MX" sz="2800" dirty="0" err="1" smtClean="0"/>
              <a:t>Increase</a:t>
            </a:r>
            <a:r>
              <a:rPr lang="es-MX" sz="2800" dirty="0" smtClean="0"/>
              <a:t> in vertical stress</a:t>
            </a:r>
          </a:p>
          <a:p>
            <a:r>
              <a:rPr lang="es-MX" sz="2800" dirty="0" err="1" smtClean="0"/>
              <a:t>Increase</a:t>
            </a:r>
            <a:r>
              <a:rPr lang="es-MX" sz="2800" dirty="0" smtClean="0"/>
              <a:t> in horizontal </a:t>
            </a:r>
            <a:r>
              <a:rPr lang="es-MX" sz="2800" dirty="0" err="1" smtClean="0"/>
              <a:t>strain</a:t>
            </a:r>
            <a:endParaRPr lang="es-MX" sz="2800" dirty="0" smtClean="0"/>
          </a:p>
          <a:p>
            <a:pPr>
              <a:buNone/>
            </a:pPr>
            <a:endParaRPr lang="es-MX" sz="2800" dirty="0" smtClean="0"/>
          </a:p>
          <a:p>
            <a:r>
              <a:rPr lang="es-MX" sz="2800" dirty="0" smtClean="0"/>
              <a:t>Visible </a:t>
            </a:r>
            <a:r>
              <a:rPr lang="es-MX" sz="2800" dirty="0" err="1" smtClean="0"/>
              <a:t>low</a:t>
            </a:r>
            <a:r>
              <a:rPr lang="es-MX" sz="2800" dirty="0" smtClean="0"/>
              <a:t> </a:t>
            </a:r>
            <a:r>
              <a:rPr lang="es-MX" sz="2800" dirty="0" err="1" smtClean="0"/>
              <a:t>severity</a:t>
            </a:r>
            <a:r>
              <a:rPr lang="es-MX" sz="2800" dirty="0" smtClean="0"/>
              <a:t> </a:t>
            </a:r>
            <a:r>
              <a:rPr lang="es-MX" sz="2800" dirty="0" err="1" smtClean="0"/>
              <a:t>cracks</a:t>
            </a:r>
            <a:r>
              <a:rPr lang="es-MX" sz="2800" dirty="0" smtClean="0"/>
              <a:t> (fatigue) </a:t>
            </a:r>
            <a:r>
              <a:rPr lang="es-MX" sz="2800" dirty="0" err="1" smtClean="0"/>
              <a:t>within</a:t>
            </a:r>
            <a:r>
              <a:rPr lang="es-MX" sz="2800" dirty="0" smtClean="0"/>
              <a:t> </a:t>
            </a:r>
            <a:r>
              <a:rPr lang="es-MX" sz="2800" dirty="0" err="1" smtClean="0"/>
              <a:t>effective</a:t>
            </a:r>
            <a:r>
              <a:rPr lang="es-MX" sz="2800" dirty="0" smtClean="0"/>
              <a:t> </a:t>
            </a:r>
            <a:r>
              <a:rPr lang="es-MX" sz="2800" dirty="0" err="1" smtClean="0"/>
              <a:t>section</a:t>
            </a:r>
            <a:r>
              <a:rPr lang="es-MX" sz="2800" dirty="0" smtClean="0"/>
              <a:t> </a:t>
            </a:r>
            <a:r>
              <a:rPr lang="es-MX" sz="2800" dirty="0" err="1" smtClean="0"/>
              <a:t>for</a:t>
            </a:r>
            <a:r>
              <a:rPr lang="es-MX" sz="2800" dirty="0" smtClean="0"/>
              <a:t> AC2, AC3 (granular base).</a:t>
            </a:r>
          </a:p>
          <a:p>
            <a:r>
              <a:rPr lang="es-MX" sz="2800" dirty="0" smtClean="0"/>
              <a:t>Cracking </a:t>
            </a:r>
            <a:r>
              <a:rPr lang="es-MX" sz="2800" dirty="0" err="1" smtClean="0"/>
              <a:t>pattern</a:t>
            </a:r>
            <a:r>
              <a:rPr lang="es-MX" sz="2800" dirty="0" smtClean="0"/>
              <a:t> </a:t>
            </a:r>
            <a:r>
              <a:rPr lang="es-MX" sz="2800" dirty="0" err="1" smtClean="0"/>
              <a:t>initiates</a:t>
            </a:r>
            <a:r>
              <a:rPr lang="es-MX" sz="2800" dirty="0" smtClean="0"/>
              <a:t> </a:t>
            </a:r>
            <a:r>
              <a:rPr lang="es-MX" sz="2800" dirty="0" err="1" smtClean="0"/>
              <a:t>with</a:t>
            </a:r>
            <a:r>
              <a:rPr lang="es-MX" sz="2800" dirty="0" smtClean="0"/>
              <a:t> </a:t>
            </a:r>
            <a:r>
              <a:rPr lang="es-MX" sz="2800" dirty="0" err="1" smtClean="0"/>
              <a:t>transverse</a:t>
            </a:r>
            <a:r>
              <a:rPr lang="es-MX" sz="2800" dirty="0" smtClean="0"/>
              <a:t> </a:t>
            </a:r>
            <a:r>
              <a:rPr lang="es-MX" sz="2800" dirty="0" err="1" smtClean="0"/>
              <a:t>cracks</a:t>
            </a:r>
            <a:r>
              <a:rPr lang="es-MX" sz="2800" dirty="0" smtClean="0"/>
              <a:t> @ 30 cm, </a:t>
            </a:r>
            <a:r>
              <a:rPr lang="es-MX" sz="2800" dirty="0" err="1" smtClean="0"/>
              <a:t>then</a:t>
            </a:r>
            <a:r>
              <a:rPr lang="es-MX" sz="2800" dirty="0" smtClean="0"/>
              <a:t> @15, </a:t>
            </a:r>
            <a:r>
              <a:rPr lang="es-MX" sz="2800" dirty="0" err="1" smtClean="0"/>
              <a:t>finally</a:t>
            </a:r>
            <a:r>
              <a:rPr lang="es-MX" sz="2800" dirty="0" smtClean="0"/>
              <a:t> blocks are </a:t>
            </a:r>
            <a:r>
              <a:rPr lang="es-MX" sz="2800" dirty="0" err="1" smtClean="0"/>
              <a:t>formed</a:t>
            </a:r>
            <a:r>
              <a:rPr lang="es-MX" sz="2800" dirty="0" smtClean="0"/>
              <a:t> </a:t>
            </a:r>
          </a:p>
          <a:p>
            <a:endParaRPr lang="es-MX" sz="2800" dirty="0" smtClean="0"/>
          </a:p>
          <a:p>
            <a:pPr>
              <a:buNone/>
            </a:pPr>
            <a:endParaRPr lang="es-MX" sz="28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5929322" y="2000240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Cumulative</a:t>
            </a:r>
            <a:r>
              <a:rPr lang="es-MX" sz="2000" dirty="0" smtClean="0"/>
              <a:t> </a:t>
            </a:r>
            <a:r>
              <a:rPr lang="es-MX" sz="2000" dirty="0" err="1" smtClean="0"/>
              <a:t>damage</a:t>
            </a:r>
            <a:endParaRPr lang="es-CR" sz="2000" dirty="0"/>
          </a:p>
        </p:txBody>
      </p:sp>
      <p:sp>
        <p:nvSpPr>
          <p:cNvPr id="5" name="4 Abrir llave"/>
          <p:cNvSpPr/>
          <p:nvPr/>
        </p:nvSpPr>
        <p:spPr>
          <a:xfrm flipH="1">
            <a:off x="5143504" y="1643050"/>
            <a:ext cx="428628" cy="14811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52600" y="228600"/>
            <a:ext cx="7772400" cy="1470025"/>
          </a:xfrm>
        </p:spPr>
        <p:txBody>
          <a:bodyPr lIns="64291" tIns="32146" rIns="64291" bIns="32146"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Thank You!</a:t>
            </a:r>
            <a:endParaRPr lang="en-US" dirty="0" smtClean="0">
              <a:latin typeface="Arial" charset="0"/>
              <a:sym typeface="Arial" charset="0"/>
            </a:endParaRPr>
          </a:p>
        </p:txBody>
      </p:sp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R" dirty="0"/>
          </a:p>
        </p:txBody>
      </p:sp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84784"/>
            <a:ext cx="2025000" cy="137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0" name="9 Imagen" descr="IMGP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2025000" cy="1386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3779912" y="5085184"/>
            <a:ext cx="5074298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7" tIns="35717" rIns="35717" bIns="35717" anchor="ctr"/>
          <a:lstStyle/>
          <a:p>
            <a:pPr algn="ctr">
              <a:defRPr/>
            </a:pPr>
            <a:r>
              <a:rPr lang="es-CR" sz="2200" kern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es-CR" sz="2200" kern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www.lanamme.ucr.ac.cr/pavelab</a:t>
            </a:r>
            <a:endParaRPr lang="es-CR" sz="2200" kern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4" name="7 Imagen" descr="perspectiva 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013176"/>
            <a:ext cx="2025000" cy="139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 descr="C:\Users\ecamacho\Dropbox\02 Trabajo\Datos HVS\fotos\IMGP0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2276872"/>
            <a:ext cx="4050000" cy="2682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52600" y="228600"/>
            <a:ext cx="7772400" cy="1470025"/>
          </a:xfrm>
        </p:spPr>
        <p:txBody>
          <a:bodyPr lIns="64291" tIns="32146" rIns="64291" bIns="32146"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APT 2016</a:t>
            </a:r>
            <a:endParaRPr lang="en-US" dirty="0" smtClean="0">
              <a:latin typeface="Arial" charset="0"/>
              <a:sym typeface="Arial" charset="0"/>
            </a:endParaRPr>
          </a:p>
        </p:txBody>
      </p:sp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>
          <a:xfrm>
            <a:off x="2667000" y="2133600"/>
            <a:ext cx="6324600" cy="4419600"/>
          </a:xfrm>
        </p:spPr>
        <p:txBody>
          <a:bodyPr>
            <a:noAutofit/>
          </a:bodyPr>
          <a:lstStyle/>
          <a:p>
            <a:pPr algn="l"/>
            <a:r>
              <a:rPr lang="es-CR" sz="1600" b="1" u="sng" dirty="0" err="1" smtClean="0">
                <a:solidFill>
                  <a:schemeClr val="tx1"/>
                </a:solidFill>
              </a:rPr>
              <a:t>Important</a:t>
            </a:r>
            <a:r>
              <a:rPr lang="es-CR" sz="1600" b="1" u="sng" dirty="0" smtClean="0">
                <a:solidFill>
                  <a:schemeClr val="tx1"/>
                </a:solidFill>
              </a:rPr>
              <a:t> dates</a:t>
            </a:r>
          </a:p>
          <a:p>
            <a:pPr algn="l"/>
            <a:endParaRPr lang="es-CR" sz="16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October 9, 2015: Deadline for submission of full paper for peer review</a:t>
            </a:r>
            <a:endParaRPr lang="es-CR" sz="16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January 15, 2016: Comments, notification of acceptance/rejection of full paper</a:t>
            </a:r>
            <a:endParaRPr lang="es-CR" sz="1600" dirty="0" smtClean="0">
              <a:solidFill>
                <a:schemeClr val="tx1"/>
              </a:solidFill>
            </a:endParaRPr>
          </a:p>
          <a:p>
            <a:pPr marL="342900" lvl="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March 11, 2016: Submission of full, revised paper </a:t>
            </a:r>
            <a:endParaRPr lang="es-CR" sz="1600" dirty="0" smtClean="0">
              <a:solidFill>
                <a:schemeClr val="tx1"/>
              </a:solidFill>
            </a:endParaRPr>
          </a:p>
          <a:p>
            <a:pPr lvl="0" algn="l"/>
            <a:endParaRPr lang="en-US" sz="1600" b="1" dirty="0" smtClean="0">
              <a:solidFill>
                <a:schemeClr val="tx1"/>
              </a:solidFill>
            </a:endParaRPr>
          </a:p>
          <a:p>
            <a:pPr lvl="0" algn="l"/>
            <a:r>
              <a:rPr lang="en-US" sz="1600" b="1" dirty="0" smtClean="0">
                <a:solidFill>
                  <a:schemeClr val="tx1"/>
                </a:solidFill>
              </a:rPr>
              <a:t>September 19-21, 2016: APT 2012 Conference</a:t>
            </a:r>
            <a:endParaRPr lang="es-CR" sz="1600" b="1" dirty="0" smtClean="0">
              <a:solidFill>
                <a:schemeClr val="tx1"/>
              </a:solidFill>
            </a:endParaRPr>
          </a:p>
        </p:txBody>
      </p:sp>
      <p:pic>
        <p:nvPicPr>
          <p:cNvPr id="14" name="Picture 2" descr="C:\Users\ecamacho\Dropbox\02 Trabajo\Datos HVS\fotos\IMGP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95800"/>
            <a:ext cx="2209234" cy="1463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9 Imagen" descr="IMGP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438400"/>
            <a:ext cx="2025000" cy="1386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0013"/>
            <a:ext cx="9010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5076056" y="2348880"/>
            <a:ext cx="3168352" cy="2448272"/>
          </a:xfrm>
          <a:prstGeom prst="rect">
            <a:avLst/>
          </a:prstGeom>
          <a:blipFill dpi="0" rotWithShape="1">
            <a:blip r:embed="rId3" cstate="print">
              <a:alphaModFix amt="3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5 Rectángulo"/>
          <p:cNvSpPr/>
          <p:nvPr/>
        </p:nvSpPr>
        <p:spPr>
          <a:xfrm>
            <a:off x="4067944" y="5445224"/>
            <a:ext cx="8640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7 Rectángulo"/>
          <p:cNvSpPr/>
          <p:nvPr/>
        </p:nvSpPr>
        <p:spPr>
          <a:xfrm>
            <a:off x="1547664" y="2348880"/>
            <a:ext cx="6696744" cy="1224136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0"/>
            <a:ext cx="3672408" cy="22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3886200" y="5334000"/>
            <a:ext cx="1219200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495800" y="228600"/>
            <a:ext cx="609600" cy="1905000"/>
          </a:xfrm>
          <a:prstGeom prst="rect">
            <a:avLst/>
          </a:prstGeom>
          <a:noFill/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11 Conector recto de flecha"/>
          <p:cNvCxnSpPr/>
          <p:nvPr/>
        </p:nvCxnSpPr>
        <p:spPr>
          <a:xfrm rot="10800000">
            <a:off x="5105400" y="228601"/>
            <a:ext cx="2971800" cy="1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7391400" y="457200"/>
            <a:ext cx="1524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Real </a:t>
            </a:r>
            <a:r>
              <a:rPr lang="es-ES_tradnl" dirty="0" err="1" smtClean="0"/>
              <a:t>pavement</a:t>
            </a:r>
            <a:endParaRPr lang="es-ES" dirty="0"/>
          </a:p>
        </p:txBody>
      </p:sp>
      <p:cxnSp>
        <p:nvCxnSpPr>
          <p:cNvPr id="14" name="13 Conector recto de flecha"/>
          <p:cNvCxnSpPr>
            <a:stCxn id="13" idx="0"/>
          </p:cNvCxnSpPr>
          <p:nvPr/>
        </p:nvCxnSpPr>
        <p:spPr>
          <a:xfrm rot="16200000" flipV="1">
            <a:off x="8001002" y="304801"/>
            <a:ext cx="228599" cy="76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3581400" y="228600"/>
            <a:ext cx="5562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I Experiment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2057400" y="1222375"/>
            <a:ext cx="5562600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Sifón</a:t>
            </a:r>
            <a:r>
              <a:rPr lang="en-US" sz="44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Abundancia</a:t>
            </a:r>
            <a:endParaRPr kumimoji="0" lang="es-C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7586" name="Picture 2" descr="http://www.entornointeligente.com/images-noticias/2015/04/COSTA-RICA--Expropiaciones-atrasan-nuevas-v-iacute-as-vitales-a-la-zona-nor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2667000"/>
            <a:ext cx="1934742" cy="3114675"/>
          </a:xfrm>
          <a:prstGeom prst="rect">
            <a:avLst/>
          </a:prstGeom>
          <a:noFill/>
        </p:spPr>
      </p:pic>
      <p:pic>
        <p:nvPicPr>
          <p:cNvPr id="67588" name="Picture 4" descr="http://www.crhoy.com/wp-content/uploads/2013/01/Nueva-Carretera-a-San-Carl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667000"/>
            <a:ext cx="5414088" cy="3143251"/>
          </a:xfrm>
          <a:prstGeom prst="rect">
            <a:avLst/>
          </a:prstGeom>
          <a:noFill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657600"/>
            <a:ext cx="6572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0" y="304800"/>
            <a:ext cx="6096000" cy="1139825"/>
          </a:xfrm>
        </p:spPr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Laser profiler</a:t>
            </a:r>
          </a:p>
          <a:p>
            <a:r>
              <a:rPr lang="en-US" dirty="0" smtClean="0"/>
              <a:t>Pavement Strain Transducers (PAST)</a:t>
            </a:r>
          </a:p>
          <a:p>
            <a:r>
              <a:rPr lang="en-US" dirty="0" smtClean="0"/>
              <a:t>Soil Pressure Transducers (SOPT)</a:t>
            </a:r>
          </a:p>
          <a:p>
            <a:r>
              <a:rPr lang="en-US" dirty="0" smtClean="0"/>
              <a:t>Multi-Depth </a:t>
            </a:r>
            <a:r>
              <a:rPr lang="en-US" dirty="0" err="1" smtClean="0"/>
              <a:t>Deflectometer</a:t>
            </a:r>
            <a:r>
              <a:rPr lang="en-US" dirty="0" smtClean="0"/>
              <a:t> (MDD)</a:t>
            </a:r>
          </a:p>
          <a:p>
            <a:r>
              <a:rPr lang="en-US" dirty="0" smtClean="0"/>
              <a:t>Road Surface </a:t>
            </a:r>
            <a:r>
              <a:rPr lang="en-US" dirty="0" err="1" smtClean="0"/>
              <a:t>Deflectometer</a:t>
            </a:r>
            <a:r>
              <a:rPr lang="en-US" dirty="0" smtClean="0"/>
              <a:t> (RSD)</a:t>
            </a:r>
          </a:p>
          <a:p>
            <a:r>
              <a:rPr lang="en-US" dirty="0" smtClean="0"/>
              <a:t>Thermocouples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/>
          <p:nvPr/>
        </p:nvSpPr>
        <p:spPr>
          <a:xfrm>
            <a:off x="1066800" y="1337846"/>
            <a:ext cx="7239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66800" y="5246132"/>
            <a:ext cx="7239000" cy="6858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5 Rectángulo"/>
          <p:cNvSpPr/>
          <p:nvPr/>
        </p:nvSpPr>
        <p:spPr>
          <a:xfrm>
            <a:off x="4572000" y="5246132"/>
            <a:ext cx="2286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6 Rectángulo"/>
          <p:cNvSpPr/>
          <p:nvPr/>
        </p:nvSpPr>
        <p:spPr>
          <a:xfrm>
            <a:off x="1066800" y="4560332"/>
            <a:ext cx="7239000" cy="6858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7 Rectángulo"/>
          <p:cNvSpPr/>
          <p:nvPr/>
        </p:nvSpPr>
        <p:spPr>
          <a:xfrm>
            <a:off x="1066800" y="3874532"/>
            <a:ext cx="7239000" cy="6858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10 Rectángulo"/>
          <p:cNvSpPr/>
          <p:nvPr/>
        </p:nvSpPr>
        <p:spPr>
          <a:xfrm>
            <a:off x="3886200" y="3874532"/>
            <a:ext cx="1524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11 Rectángulo"/>
          <p:cNvSpPr/>
          <p:nvPr/>
        </p:nvSpPr>
        <p:spPr>
          <a:xfrm>
            <a:off x="4876800" y="3874532"/>
            <a:ext cx="1524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12 Rectángulo"/>
          <p:cNvSpPr/>
          <p:nvPr/>
        </p:nvSpPr>
        <p:spPr>
          <a:xfrm>
            <a:off x="4267200" y="3874532"/>
            <a:ext cx="3048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4" name="13 Rectángulo"/>
          <p:cNvSpPr/>
          <p:nvPr/>
        </p:nvSpPr>
        <p:spPr>
          <a:xfrm>
            <a:off x="5257800" y="3874532"/>
            <a:ext cx="3048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6" name="15 Rectángulo"/>
          <p:cNvSpPr/>
          <p:nvPr/>
        </p:nvSpPr>
        <p:spPr>
          <a:xfrm>
            <a:off x="1066800" y="3569732"/>
            <a:ext cx="7239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18 Rectángulo"/>
          <p:cNvSpPr/>
          <p:nvPr/>
        </p:nvSpPr>
        <p:spPr>
          <a:xfrm>
            <a:off x="3124200" y="3569732"/>
            <a:ext cx="152400" cy="1981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5" name="14 Rectángulo"/>
          <p:cNvSpPr/>
          <p:nvPr/>
        </p:nvSpPr>
        <p:spPr>
          <a:xfrm>
            <a:off x="3124200" y="3569732"/>
            <a:ext cx="152400" cy="1981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17 Rectángulo"/>
          <p:cNvSpPr/>
          <p:nvPr/>
        </p:nvSpPr>
        <p:spPr>
          <a:xfrm rot="16200000">
            <a:off x="4572000" y="3722132"/>
            <a:ext cx="381000" cy="762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0" name="19 Rectángulo"/>
          <p:cNvSpPr/>
          <p:nvPr/>
        </p:nvSpPr>
        <p:spPr>
          <a:xfrm>
            <a:off x="6096000" y="3569732"/>
            <a:ext cx="152400" cy="1981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1" name="20 Rectángulo"/>
          <p:cNvSpPr/>
          <p:nvPr/>
        </p:nvSpPr>
        <p:spPr>
          <a:xfrm>
            <a:off x="6096000" y="3569732"/>
            <a:ext cx="152400" cy="1981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2" name="21 CuadroTexto"/>
          <p:cNvSpPr txBox="1"/>
          <p:nvPr/>
        </p:nvSpPr>
        <p:spPr>
          <a:xfrm>
            <a:off x="1219200" y="53985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Subgrade</a:t>
            </a:r>
            <a:endParaRPr lang="es-CR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219200" y="4724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Subbase</a:t>
            </a:r>
            <a:endParaRPr lang="es-CR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219200" y="3962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GB/CTB</a:t>
            </a:r>
            <a:endParaRPr lang="es-CR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219200" y="3505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HMA</a:t>
            </a:r>
            <a:endParaRPr lang="es-CR" b="1" dirty="0">
              <a:solidFill>
                <a:schemeClr val="bg1"/>
              </a:solidFill>
            </a:endParaRP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>
          <a:xfrm>
            <a:off x="3886200" y="1795046"/>
            <a:ext cx="1660092" cy="283463"/>
            <a:chOff x="2746250" y="4421125"/>
            <a:chExt cx="2213456" cy="377950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>
            <a:xfrm>
              <a:off x="2746250" y="4421125"/>
              <a:ext cx="182880" cy="377950"/>
              <a:chOff x="2286000" y="2773681"/>
              <a:chExt cx="228600" cy="472438"/>
            </a:xfrm>
          </p:grpSpPr>
          <p:sp>
            <p:nvSpPr>
              <p:cNvPr id="40" name="Rectangle 4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 5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6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8"/>
            <p:cNvGrpSpPr>
              <a:grpSpLocks noChangeAspect="1"/>
            </p:cNvGrpSpPr>
            <p:nvPr/>
          </p:nvGrpSpPr>
          <p:grpSpPr>
            <a:xfrm rot="5400000">
              <a:off x="3390597" y="4421127"/>
              <a:ext cx="182880" cy="377950"/>
              <a:chOff x="2286000" y="2773681"/>
              <a:chExt cx="228600" cy="472438"/>
            </a:xfrm>
          </p:grpSpPr>
          <p:sp>
            <p:nvSpPr>
              <p:cNvPr id="37" name="Rectangle 9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10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11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>
            <a:xfrm>
              <a:off x="4034944" y="4421125"/>
              <a:ext cx="182880" cy="377950"/>
              <a:chOff x="2286000" y="2773681"/>
              <a:chExt cx="228600" cy="472438"/>
            </a:xfrm>
          </p:grpSpPr>
          <p:sp>
            <p:nvSpPr>
              <p:cNvPr id="34" name="Rectangle 13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14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15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16"/>
            <p:cNvGrpSpPr>
              <a:grpSpLocks noChangeAspect="1"/>
            </p:cNvGrpSpPr>
            <p:nvPr/>
          </p:nvGrpSpPr>
          <p:grpSpPr>
            <a:xfrm rot="5400000">
              <a:off x="4679291" y="4421127"/>
              <a:ext cx="182880" cy="377950"/>
              <a:chOff x="2286000" y="2773681"/>
              <a:chExt cx="228600" cy="472438"/>
            </a:xfrm>
          </p:grpSpPr>
          <p:sp>
            <p:nvSpPr>
              <p:cNvPr id="31" name="Rectangle 17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18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19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44" name="Straight Connector 29"/>
          <p:cNvCxnSpPr/>
          <p:nvPr/>
        </p:nvCxnSpPr>
        <p:spPr>
          <a:xfrm>
            <a:off x="1066800" y="1909346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33"/>
          <p:cNvCxnSpPr/>
          <p:nvPr/>
        </p:nvCxnSpPr>
        <p:spPr>
          <a:xfrm>
            <a:off x="1066800" y="2633246"/>
            <a:ext cx="723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7"/>
          <p:cNvSpPr txBox="1"/>
          <p:nvPr/>
        </p:nvSpPr>
        <p:spPr>
          <a:xfrm>
            <a:off x="4953000" y="1337846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60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7" name="Straight Arrow Connector 40"/>
          <p:cNvCxnSpPr/>
          <p:nvPr/>
        </p:nvCxnSpPr>
        <p:spPr>
          <a:xfrm>
            <a:off x="4419600" y="1642646"/>
            <a:ext cx="2286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4686300" y="1337846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Y"/>
          <p:cNvSpPr/>
          <p:nvPr/>
        </p:nvSpPr>
        <p:spPr>
          <a:xfrm>
            <a:off x="3124200" y="1795046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0" name="49 Y"/>
          <p:cNvSpPr/>
          <p:nvPr/>
        </p:nvSpPr>
        <p:spPr>
          <a:xfrm>
            <a:off x="6096000" y="1795046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1" name="50 CuadroTexto"/>
          <p:cNvSpPr txBox="1"/>
          <p:nvPr/>
        </p:nvSpPr>
        <p:spPr>
          <a:xfrm>
            <a:off x="2971800" y="2099846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943600" y="2099846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53" name="TextBox 37"/>
          <p:cNvSpPr txBox="1"/>
          <p:nvPr/>
        </p:nvSpPr>
        <p:spPr>
          <a:xfrm>
            <a:off x="4114800" y="133486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30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Straight Arrow Connector 40"/>
          <p:cNvCxnSpPr/>
          <p:nvPr/>
        </p:nvCxnSpPr>
        <p:spPr>
          <a:xfrm>
            <a:off x="4953000" y="1642646"/>
            <a:ext cx="457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Triángulo isósceles"/>
          <p:cNvSpPr/>
          <p:nvPr/>
        </p:nvSpPr>
        <p:spPr>
          <a:xfrm>
            <a:off x="4572000" y="2328446"/>
            <a:ext cx="228600" cy="7620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6" name="TextBox 37"/>
          <p:cNvSpPr txBox="1"/>
          <p:nvPr/>
        </p:nvSpPr>
        <p:spPr>
          <a:xfrm>
            <a:off x="4724400" y="2203847"/>
            <a:ext cx="109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Thermocouple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Straight Arrow Connector 40"/>
          <p:cNvCxnSpPr/>
          <p:nvPr/>
        </p:nvCxnSpPr>
        <p:spPr>
          <a:xfrm>
            <a:off x="5410200" y="1642646"/>
            <a:ext cx="838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37"/>
          <p:cNvSpPr txBox="1"/>
          <p:nvPr/>
        </p:nvSpPr>
        <p:spPr>
          <a:xfrm>
            <a:off x="5638800" y="1337846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90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Box 34"/>
          <p:cNvSpPr txBox="1"/>
          <p:nvPr/>
        </p:nvSpPr>
        <p:spPr>
          <a:xfrm>
            <a:off x="3733800" y="2709446"/>
            <a:ext cx="2077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Section Length = 6.0 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58 Título"/>
          <p:cNvSpPr>
            <a:spLocks noGrp="1"/>
          </p:cNvSpPr>
          <p:nvPr>
            <p:ph type="title"/>
          </p:nvPr>
        </p:nvSpPr>
        <p:spPr>
          <a:xfrm>
            <a:off x="4191000" y="228600"/>
            <a:ext cx="4572000" cy="1139825"/>
          </a:xfrm>
        </p:spPr>
        <p:txBody>
          <a:bodyPr/>
          <a:lstStyle/>
          <a:p>
            <a:r>
              <a:rPr lang="es-MX" dirty="0" smtClean="0"/>
              <a:t>Gauge </a:t>
            </a:r>
            <a:r>
              <a:rPr lang="es-MX" dirty="0" err="1" smtClean="0"/>
              <a:t>Array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179896" y="1290221"/>
            <a:ext cx="5916104" cy="407803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12800" lvl="1" indent="-355600">
              <a:spcBef>
                <a:spcPts val="600"/>
              </a:spcBef>
            </a:pPr>
            <a:endParaRPr lang="en-US" sz="1600" dirty="0" smtClean="0">
              <a:latin typeface="+mj-lt"/>
            </a:endParaRP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20,000 bi-directional load repetitions per day</a:t>
            </a: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Carriage speed: 10 km/hr</a:t>
            </a: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Applied load: 40, 60, 70, 80 </a:t>
            </a:r>
            <a:r>
              <a:rPr lang="en-US" sz="2200" dirty="0" err="1" smtClean="0">
                <a:latin typeface="+mj-lt"/>
              </a:rPr>
              <a:t>kN</a:t>
            </a:r>
            <a:endParaRPr lang="en-US" sz="2200" dirty="0" smtClean="0">
              <a:latin typeface="+mj-lt"/>
            </a:endParaRP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Test tire: Dual 11R22-5 </a:t>
            </a: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Wheel wandering: 100 mm</a:t>
            </a: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Dry condition</a:t>
            </a:r>
          </a:p>
          <a:p>
            <a:pPr marL="441325" lvl="1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+mj-lt"/>
              </a:rPr>
              <a:t>23/7</a:t>
            </a:r>
          </a:p>
          <a:p>
            <a:pPr marL="812800" lvl="1" indent="-355600">
              <a:spcBef>
                <a:spcPts val="600"/>
              </a:spcBef>
              <a:buFont typeface="Wingdings" pitchFamily="2" charset="2"/>
              <a:buChar char="§"/>
            </a:pPr>
            <a:endParaRPr lang="en-US" sz="2200" dirty="0" smtClean="0">
              <a:latin typeface="+mj-lt"/>
            </a:endParaRPr>
          </a:p>
          <a:p>
            <a:pPr marL="812800" lvl="1" indent="-355600">
              <a:spcBef>
                <a:spcPts val="600"/>
              </a:spcBef>
              <a:buFont typeface="Wingdings" pitchFamily="2" charset="2"/>
              <a:buChar char="§"/>
            </a:pPr>
            <a:endParaRPr lang="en-US" sz="2200" b="1" dirty="0" smtClean="0">
              <a:latin typeface="+mj-lt"/>
            </a:endParaRPr>
          </a:p>
        </p:txBody>
      </p:sp>
      <p:sp>
        <p:nvSpPr>
          <p:cNvPr id="7" name="9 Título"/>
          <p:cNvSpPr>
            <a:spLocks noGrp="1"/>
          </p:cNvSpPr>
          <p:nvPr>
            <p:ph type="title"/>
          </p:nvPr>
        </p:nvSpPr>
        <p:spPr>
          <a:xfrm>
            <a:off x="3962400" y="152400"/>
            <a:ext cx="4800600" cy="1139825"/>
          </a:xfrm>
        </p:spPr>
        <p:txBody>
          <a:bodyPr/>
          <a:lstStyle/>
          <a:p>
            <a:r>
              <a:rPr lang="en-US" dirty="0" smtClean="0"/>
              <a:t>Test Settings</a:t>
            </a:r>
            <a:endParaRPr lang="en-US" dirty="0"/>
          </a:p>
        </p:txBody>
      </p:sp>
      <p:pic>
        <p:nvPicPr>
          <p:cNvPr id="12" name="Picture 2" descr="C:\Users\ecamacho\Documents\38 Viaje FAT\FOTOS IPHONE\fat 1\IMG_30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168" y="184506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2013-06-07 10.17.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4191000"/>
            <a:ext cx="3276000" cy="245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Título"/>
          <p:cNvSpPr>
            <a:spLocks noGrp="1"/>
          </p:cNvSpPr>
          <p:nvPr>
            <p:ph type="title"/>
          </p:nvPr>
        </p:nvSpPr>
        <p:spPr>
          <a:xfrm>
            <a:off x="3962400" y="152400"/>
            <a:ext cx="4800600" cy="1139825"/>
          </a:xfrm>
        </p:spPr>
        <p:txBody>
          <a:bodyPr/>
          <a:lstStyle/>
          <a:p>
            <a:r>
              <a:rPr lang="en-US" sz="4000" dirty="0" smtClean="0"/>
              <a:t>Facility improvements</a:t>
            </a:r>
            <a:endParaRPr lang="en-US" sz="4000" dirty="0"/>
          </a:p>
        </p:txBody>
      </p:sp>
      <p:pic>
        <p:nvPicPr>
          <p:cNvPr id="9" name="8 Imagen" descr="2015-04-28 07.16.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3505200" cy="2628900"/>
          </a:xfrm>
          <a:prstGeom prst="rect">
            <a:avLst/>
          </a:prstGeom>
        </p:spPr>
      </p:pic>
      <p:pic>
        <p:nvPicPr>
          <p:cNvPr id="10" name="9 Imagen" descr="IMG_2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1371600"/>
            <a:ext cx="3556000" cy="2667000"/>
          </a:xfrm>
          <a:prstGeom prst="rect">
            <a:avLst/>
          </a:prstGeom>
        </p:spPr>
      </p:pic>
      <p:pic>
        <p:nvPicPr>
          <p:cNvPr id="11" name="10 Imagen" descr="2015-04-28 07.11.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91000"/>
            <a:ext cx="9144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Foro PITRA</Template>
  <TotalTime>8669</TotalTime>
  <Words>864</Words>
  <Application>Microsoft Office PowerPoint</Application>
  <PresentationFormat>Presentación en pantalla (4:3)</PresentationFormat>
  <Paragraphs>353</Paragraphs>
  <Slides>35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38" baseType="lpstr">
      <vt:lpstr>Tema3</vt:lpstr>
      <vt:lpstr>Ecuación</vt:lpstr>
      <vt:lpstr>Documento</vt:lpstr>
      <vt:lpstr>Status of the first experiment at the PaveLab</vt:lpstr>
      <vt:lpstr>Diapositiva 2</vt:lpstr>
      <vt:lpstr>Phase I Experiment</vt:lpstr>
      <vt:lpstr>Diapositiva 4</vt:lpstr>
      <vt:lpstr>Diapositiva 5</vt:lpstr>
      <vt:lpstr>Instrumentation</vt:lpstr>
      <vt:lpstr>Gauge Array</vt:lpstr>
      <vt:lpstr>Test Settings</vt:lpstr>
      <vt:lpstr>Facility improvements</vt:lpstr>
      <vt:lpstr>Material Properties</vt:lpstr>
      <vt:lpstr>FWD</vt:lpstr>
      <vt:lpstr>Laser Profile</vt:lpstr>
      <vt:lpstr>Permanent Deformation-Laser</vt:lpstr>
      <vt:lpstr>IRI</vt:lpstr>
      <vt:lpstr>Stress @ subgrade</vt:lpstr>
      <vt:lpstr>MDD´s</vt:lpstr>
      <vt:lpstr>Max. Deflection @ 40 kN - MDDs</vt:lpstr>
      <vt:lpstr>MDD Backcalculaded Layer Moduli</vt:lpstr>
      <vt:lpstr>RSD-AC1</vt:lpstr>
      <vt:lpstr>RSD-AC4</vt:lpstr>
      <vt:lpstr>Diapositiva 21</vt:lpstr>
      <vt:lpstr>Diapositiva 22</vt:lpstr>
      <vt:lpstr>AC2</vt:lpstr>
      <vt:lpstr>Diapositiva 24</vt:lpstr>
      <vt:lpstr>Diapositiva 25</vt:lpstr>
      <vt:lpstr>Just over 50 Million ESALs</vt:lpstr>
      <vt:lpstr>Deflection Analysis</vt:lpstr>
      <vt:lpstr>Deflection Analysis</vt:lpstr>
      <vt:lpstr>Lab. Characterization</vt:lpstr>
      <vt:lpstr>Transfer functions</vt:lpstr>
      <vt:lpstr>Linked to software development</vt:lpstr>
      <vt:lpstr>Diapositiva 32</vt:lpstr>
      <vt:lpstr>Summary</vt:lpstr>
      <vt:lpstr>Thank You!</vt:lpstr>
      <vt:lpstr>APT 2016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ANALISIS TERMICO</dc:title>
  <dc:creator>VARIAN</dc:creator>
  <cp:lastModifiedBy>lgloria</cp:lastModifiedBy>
  <cp:revision>521</cp:revision>
  <dcterms:created xsi:type="dcterms:W3CDTF">2011-10-06T17:32:25Z</dcterms:created>
  <dcterms:modified xsi:type="dcterms:W3CDTF">2015-09-17T14:34:41Z</dcterms:modified>
</cp:coreProperties>
</file>